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61" r:id="rId6"/>
    <p:sldId id="294" r:id="rId7"/>
    <p:sldId id="295" r:id="rId8"/>
    <p:sldId id="270" r:id="rId9"/>
    <p:sldId id="273" r:id="rId10"/>
    <p:sldId id="257" r:id="rId11"/>
    <p:sldId id="260" r:id="rId12"/>
    <p:sldId id="296" r:id="rId13"/>
    <p:sldId id="305" r:id="rId14"/>
    <p:sldId id="306" r:id="rId15"/>
    <p:sldId id="298" r:id="rId16"/>
    <p:sldId id="299" r:id="rId17"/>
    <p:sldId id="300" r:id="rId18"/>
    <p:sldId id="301" r:id="rId19"/>
    <p:sldId id="280" r:id="rId20"/>
    <p:sldId id="283" r:id="rId21"/>
    <p:sldId id="289" r:id="rId22"/>
    <p:sldId id="290" r:id="rId23"/>
    <p:sldId id="304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0FA98-62F4-4942-A4CD-3EC53ACF213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64D78C5-D8AE-4593-A98C-4AF1D767B746}">
      <dgm:prSet phldrT="[文字]" custT="1"/>
      <dgm:spPr/>
      <dgm:t>
        <a:bodyPr/>
        <a:lstStyle/>
        <a:p>
          <a:r>
            <a:rPr lang="zh-TW" altLang="en-US" sz="3200" dirty="0" smtClean="0"/>
            <a:t>輔導室</a:t>
          </a:r>
          <a:endParaRPr lang="zh-TW" altLang="en-US" sz="3200" dirty="0"/>
        </a:p>
      </dgm:t>
    </dgm:pt>
    <dgm:pt modelId="{9FE9BA80-7FDA-4E00-AD6C-DDCA7452D1EE}" type="parTrans" cxnId="{6CD25F08-CF87-4B9C-AA77-66B01B73718C}">
      <dgm:prSet/>
      <dgm:spPr/>
      <dgm:t>
        <a:bodyPr/>
        <a:lstStyle/>
        <a:p>
          <a:endParaRPr lang="zh-TW" altLang="en-US"/>
        </a:p>
      </dgm:t>
    </dgm:pt>
    <dgm:pt modelId="{B2EE0613-7054-4365-AE99-805071D2FC30}" type="sibTrans" cxnId="{6CD25F08-CF87-4B9C-AA77-66B01B73718C}">
      <dgm:prSet/>
      <dgm:spPr/>
      <dgm:t>
        <a:bodyPr/>
        <a:lstStyle/>
        <a:p>
          <a:endParaRPr lang="zh-TW" altLang="en-US"/>
        </a:p>
      </dgm:t>
    </dgm:pt>
    <dgm:pt modelId="{A666E4C1-C863-42DC-A455-259B7373D3C5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rgbClr val="FF0000"/>
              </a:solidFill>
              <a:latin typeface="+mn-ea"/>
              <a:ea typeface="+mn-ea"/>
            </a:rPr>
            <a:t>報名表、在學證明書</a:t>
          </a:r>
          <a:r>
            <a:rPr lang="en-US" altLang="zh-TW" sz="1600" b="1" dirty="0" smtClean="0">
              <a:solidFill>
                <a:srgbClr val="FF0000"/>
              </a:solidFill>
              <a:latin typeface="+mn-ea"/>
              <a:ea typeface="+mn-ea"/>
            </a:rPr>
            <a:t>(</a:t>
          </a:r>
          <a:r>
            <a:rPr lang="zh-TW" altLang="en-US" sz="1600" b="1" dirty="0" smtClean="0">
              <a:solidFill>
                <a:srgbClr val="FF0000"/>
              </a:solidFill>
              <a:latin typeface="+mn-ea"/>
              <a:ea typeface="+mn-ea"/>
            </a:rPr>
            <a:t>或學生證影本</a:t>
          </a:r>
          <a:r>
            <a:rPr lang="en-US" altLang="zh-TW" sz="1600" b="1" dirty="0" smtClean="0">
              <a:solidFill>
                <a:srgbClr val="FF0000"/>
              </a:solidFill>
              <a:latin typeface="+mn-ea"/>
              <a:ea typeface="+mn-ea"/>
            </a:rPr>
            <a:t>)</a:t>
          </a:r>
          <a:r>
            <a:rPr lang="zh-TW" altLang="en-US" sz="1600" b="1" dirty="0" smtClean="0">
              <a:solidFill>
                <a:srgbClr val="FF0000"/>
              </a:solidFill>
              <a:latin typeface="+mn-ea"/>
              <a:ea typeface="+mn-ea"/>
            </a:rPr>
            <a:t>、各項</a:t>
          </a:r>
          <a:r>
            <a:rPr lang="zh-TW" altLang="zh-TW" sz="1600" b="1" dirty="0" smtClean="0">
              <a:solidFill>
                <a:srgbClr val="FF0000"/>
              </a:solidFill>
              <a:latin typeface="+mn-ea"/>
              <a:ea typeface="+mn-ea"/>
            </a:rPr>
            <a:t>相關文件資料</a:t>
          </a:r>
          <a:endParaRPr lang="zh-TW" altLang="en-US" sz="1600" b="1" dirty="0">
            <a:solidFill>
              <a:srgbClr val="FF0000"/>
            </a:solidFill>
            <a:latin typeface="+mn-ea"/>
            <a:ea typeface="+mn-ea"/>
          </a:endParaRPr>
        </a:p>
      </dgm:t>
    </dgm:pt>
    <dgm:pt modelId="{CD70692B-260C-4976-A9B9-11AECA5FF191}" type="parTrans" cxnId="{97C3D3ED-82A6-4B55-88A5-97077C31154E}">
      <dgm:prSet/>
      <dgm:spPr/>
      <dgm:t>
        <a:bodyPr/>
        <a:lstStyle/>
        <a:p>
          <a:endParaRPr lang="zh-TW" altLang="en-US"/>
        </a:p>
      </dgm:t>
    </dgm:pt>
    <dgm:pt modelId="{6588B89F-A30A-4369-8E43-151903FD67AD}" type="sibTrans" cxnId="{97C3D3ED-82A6-4B55-88A5-97077C31154E}">
      <dgm:prSet/>
      <dgm:spPr/>
      <dgm:t>
        <a:bodyPr/>
        <a:lstStyle/>
        <a:p>
          <a:endParaRPr lang="zh-TW" altLang="en-US"/>
        </a:p>
      </dgm:t>
    </dgm:pt>
    <dgm:pt modelId="{7F0C7351-D398-4570-BBD4-31C1975A3C89}">
      <dgm:prSet phldrT="[文字]" custT="1"/>
      <dgm:spPr/>
      <dgm:t>
        <a:bodyPr/>
        <a:lstStyle/>
        <a:p>
          <a:r>
            <a:rPr lang="zh-TW" altLang="en-US" sz="1600" dirty="0" smtClean="0"/>
            <a:t>貼</a:t>
          </a:r>
          <a:r>
            <a:rPr lang="en-US" altLang="zh-TW" sz="1600" dirty="0" smtClean="0"/>
            <a:t>3</a:t>
          </a:r>
          <a:r>
            <a:rPr lang="zh-TW" altLang="en-US" sz="1600" dirty="0" smtClean="0"/>
            <a:t>個月內</a:t>
          </a:r>
          <a:r>
            <a:rPr lang="en-US" altLang="en-US" sz="1600" dirty="0" smtClean="0"/>
            <a:t>2</a:t>
          </a:r>
          <a:r>
            <a:rPr lang="zh-TW" altLang="en-US" sz="1600" dirty="0" smtClean="0"/>
            <a:t>吋正面半身脫帽不修底片光面之黑白或淺色背景彩色相片</a:t>
          </a:r>
          <a:endParaRPr lang="zh-TW" altLang="en-US" sz="1600" dirty="0"/>
        </a:p>
      </dgm:t>
    </dgm:pt>
    <dgm:pt modelId="{F04198CB-299F-415D-8F81-1253B47DD0F1}" type="parTrans" cxnId="{4E0A38B8-5808-4F2C-A611-15B0742C9DB2}">
      <dgm:prSet/>
      <dgm:spPr/>
      <dgm:t>
        <a:bodyPr/>
        <a:lstStyle/>
        <a:p>
          <a:endParaRPr lang="zh-TW" altLang="en-US"/>
        </a:p>
      </dgm:t>
    </dgm:pt>
    <dgm:pt modelId="{32FD2888-5FDA-4E5D-9348-0E735BFD0738}" type="sibTrans" cxnId="{4E0A38B8-5808-4F2C-A611-15B0742C9DB2}">
      <dgm:prSet/>
      <dgm:spPr/>
      <dgm:t>
        <a:bodyPr/>
        <a:lstStyle/>
        <a:p>
          <a:endParaRPr lang="zh-TW" altLang="en-US"/>
        </a:p>
      </dgm:t>
    </dgm:pt>
    <dgm:pt modelId="{B9F7EDD5-0C3D-4948-BE45-1C7D1766E017}">
      <dgm:prSet phldrT="[文字]" custT="1"/>
      <dgm:spPr/>
      <dgm:t>
        <a:bodyPr/>
        <a:lstStyle/>
        <a:p>
          <a:r>
            <a:rPr lang="zh-TW" altLang="en-US" sz="3600" dirty="0" smtClean="0"/>
            <a:t>教務處</a:t>
          </a:r>
          <a:endParaRPr lang="zh-TW" altLang="en-US" sz="3600" dirty="0"/>
        </a:p>
      </dgm:t>
    </dgm:pt>
    <dgm:pt modelId="{EF66AED2-64EA-4B62-9B58-564D481F484F}" type="parTrans" cxnId="{C58E6DEA-FBF5-4FAE-8E68-F1D28F48F4CA}">
      <dgm:prSet/>
      <dgm:spPr/>
      <dgm:t>
        <a:bodyPr/>
        <a:lstStyle/>
        <a:p>
          <a:endParaRPr lang="zh-TW" altLang="en-US"/>
        </a:p>
      </dgm:t>
    </dgm:pt>
    <dgm:pt modelId="{26FBF959-3793-423C-A53C-ED7E0E05AA06}" type="sibTrans" cxnId="{C58E6DEA-FBF5-4FAE-8E68-F1D28F48F4CA}">
      <dgm:prSet/>
      <dgm:spPr/>
      <dgm:t>
        <a:bodyPr/>
        <a:lstStyle/>
        <a:p>
          <a:endParaRPr lang="zh-TW" altLang="en-US"/>
        </a:p>
      </dgm:t>
    </dgm:pt>
    <dgm:pt modelId="{B8249A1F-B984-47E9-8B04-E2DDF3370D09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rgbClr val="FF0000"/>
              </a:solidFill>
            </a:rPr>
            <a:t>製作鑑定證</a:t>
          </a:r>
          <a:endParaRPr lang="zh-TW" altLang="en-US" sz="1600" b="1" dirty="0">
            <a:solidFill>
              <a:srgbClr val="FF0000"/>
            </a:solidFill>
          </a:endParaRPr>
        </a:p>
      </dgm:t>
    </dgm:pt>
    <dgm:pt modelId="{46C49DDB-CCC3-4A61-A1AF-58C61E4D2B4C}" type="parTrans" cxnId="{FB5BFEB5-EC3B-452A-86BC-091929A506BD}">
      <dgm:prSet/>
      <dgm:spPr/>
      <dgm:t>
        <a:bodyPr/>
        <a:lstStyle/>
        <a:p>
          <a:endParaRPr lang="zh-TW" altLang="en-US"/>
        </a:p>
      </dgm:t>
    </dgm:pt>
    <dgm:pt modelId="{A4977C4F-36D1-4047-B9AB-A267CAF7A45B}" type="sibTrans" cxnId="{FB5BFEB5-EC3B-452A-86BC-091929A506BD}">
      <dgm:prSet/>
      <dgm:spPr/>
      <dgm:t>
        <a:bodyPr/>
        <a:lstStyle/>
        <a:p>
          <a:endParaRPr lang="zh-TW" altLang="en-US"/>
        </a:p>
      </dgm:t>
    </dgm:pt>
    <dgm:pt modelId="{C306FC10-3BDF-4085-816D-C8C955B58E19}">
      <dgm:prSet phldrT="[文字]"/>
      <dgm:spPr/>
      <dgm:t>
        <a:bodyPr/>
        <a:lstStyle/>
        <a:p>
          <a:endParaRPr lang="zh-TW" altLang="en-US" sz="900" dirty="0"/>
        </a:p>
      </dgm:t>
    </dgm:pt>
    <dgm:pt modelId="{70AC4E6F-925E-422C-800C-103ABB01DFC0}" type="parTrans" cxnId="{61711D53-5373-49E2-998B-0B9BB4451C94}">
      <dgm:prSet/>
      <dgm:spPr/>
      <dgm:t>
        <a:bodyPr/>
        <a:lstStyle/>
        <a:p>
          <a:endParaRPr lang="zh-TW" altLang="en-US"/>
        </a:p>
      </dgm:t>
    </dgm:pt>
    <dgm:pt modelId="{F2B471FD-05E2-458A-A3A6-3A2C2BCB8AD0}" type="sibTrans" cxnId="{61711D53-5373-49E2-998B-0B9BB4451C94}">
      <dgm:prSet/>
      <dgm:spPr/>
      <dgm:t>
        <a:bodyPr/>
        <a:lstStyle/>
        <a:p>
          <a:endParaRPr lang="zh-TW" altLang="en-US"/>
        </a:p>
      </dgm:t>
    </dgm:pt>
    <dgm:pt modelId="{2D30E2FF-D9C8-40FD-A59D-49013E81332E}">
      <dgm:prSet/>
      <dgm:spPr/>
      <dgm:t>
        <a:bodyPr/>
        <a:lstStyle/>
        <a:p>
          <a:endParaRPr lang="zh-TW" altLang="en-US" sz="900" dirty="0"/>
        </a:p>
      </dgm:t>
    </dgm:pt>
    <dgm:pt modelId="{46F4CEB3-C27D-4567-8290-EDA8414AA0BA}" type="parTrans" cxnId="{028C91B8-DD86-4C9E-833F-3F2FDF173110}">
      <dgm:prSet/>
      <dgm:spPr/>
      <dgm:t>
        <a:bodyPr/>
        <a:lstStyle/>
        <a:p>
          <a:endParaRPr lang="zh-TW" altLang="en-US"/>
        </a:p>
      </dgm:t>
    </dgm:pt>
    <dgm:pt modelId="{15F46490-9BC6-4E9D-8358-99E0333969DC}" type="sibTrans" cxnId="{028C91B8-DD86-4C9E-833F-3F2FDF173110}">
      <dgm:prSet/>
      <dgm:spPr/>
      <dgm:t>
        <a:bodyPr/>
        <a:lstStyle/>
        <a:p>
          <a:endParaRPr lang="zh-TW" altLang="en-US"/>
        </a:p>
      </dgm:t>
    </dgm:pt>
    <dgm:pt modelId="{8423ABD1-7B9F-4399-A2FF-5B98F7901F38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dirty="0" smtClean="0"/>
            <a:t>總務處</a:t>
          </a:r>
          <a:endParaRPr lang="zh-TW" altLang="en-US" sz="3600" dirty="0"/>
        </a:p>
      </dgm:t>
    </dgm:pt>
    <dgm:pt modelId="{2A0BB14C-3155-4A10-AC9C-057CEC3D8708}" type="parTrans" cxnId="{6E5C062A-8755-4F6C-9607-C2DCAE5EB238}">
      <dgm:prSet/>
      <dgm:spPr/>
      <dgm:t>
        <a:bodyPr/>
        <a:lstStyle/>
        <a:p>
          <a:endParaRPr lang="zh-TW" altLang="en-US"/>
        </a:p>
      </dgm:t>
    </dgm:pt>
    <dgm:pt modelId="{965076C0-90A6-48A5-BFC4-DC3584D36486}" type="sibTrans" cxnId="{6E5C062A-8755-4F6C-9607-C2DCAE5EB238}">
      <dgm:prSet/>
      <dgm:spPr/>
      <dgm:t>
        <a:bodyPr/>
        <a:lstStyle/>
        <a:p>
          <a:endParaRPr lang="zh-TW" altLang="en-US"/>
        </a:p>
      </dgm:t>
    </dgm:pt>
    <dgm:pt modelId="{60CD2B32-A1AE-4A1D-8D9E-1F20BC39CD60}">
      <dgm:prSet custT="1"/>
      <dgm:spPr/>
      <dgm:t>
        <a:bodyPr/>
        <a:lstStyle/>
        <a:p>
          <a:r>
            <a:rPr lang="zh-TW" altLang="en-US" sz="1600" b="1" dirty="0" smtClean="0">
              <a:solidFill>
                <a:srgbClr val="FF0000"/>
              </a:solidFill>
            </a:rPr>
            <a:t>繳交報名費</a:t>
          </a:r>
          <a:r>
            <a:rPr lang="en-US" altLang="zh-TW" sz="1600" b="1" dirty="0" smtClean="0">
              <a:solidFill>
                <a:srgbClr val="FF0000"/>
              </a:solidFill>
            </a:rPr>
            <a:t>(</a:t>
          </a:r>
          <a:r>
            <a:rPr lang="zh-TW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低收入戶子女免繳費</a:t>
          </a:r>
          <a:r>
            <a: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1" dirty="0" smtClean="0">
            <a:solidFill>
              <a:srgbClr val="FF0000"/>
            </a:solidFill>
          </a:endParaRPr>
        </a:p>
        <a:p>
          <a:r>
            <a:rPr lang="zh-TW" altLang="en-US" sz="1600" dirty="0" smtClean="0"/>
            <a:t>管道一</a:t>
          </a:r>
          <a:r>
            <a:rPr lang="en-US" altLang="zh-TW" sz="1600" dirty="0" smtClean="0"/>
            <a:t>+</a:t>
          </a:r>
          <a:r>
            <a:rPr lang="zh-TW" altLang="en-US" sz="1600" dirty="0" smtClean="0"/>
            <a:t>管道二，</a:t>
          </a:r>
          <a:r>
            <a:rPr lang="en-US" altLang="zh-TW" sz="1600" dirty="0" smtClean="0"/>
            <a:t>3000</a:t>
          </a:r>
          <a:r>
            <a:rPr lang="zh-TW" altLang="en-US" sz="1600" dirty="0" smtClean="0"/>
            <a:t>元</a:t>
          </a:r>
        </a:p>
        <a:p>
          <a:r>
            <a:rPr lang="zh-TW" altLang="en-US" sz="1600" dirty="0" smtClean="0"/>
            <a:t>管道一，</a:t>
          </a:r>
          <a:r>
            <a:rPr lang="en-US" altLang="zh-TW" sz="1600" dirty="0" smtClean="0"/>
            <a:t>2700</a:t>
          </a:r>
          <a:r>
            <a:rPr lang="zh-TW" altLang="en-US" sz="1600" dirty="0" smtClean="0"/>
            <a:t>元</a:t>
          </a:r>
          <a:endParaRPr lang="zh-TW" altLang="en-US" sz="1000" dirty="0"/>
        </a:p>
      </dgm:t>
    </dgm:pt>
    <dgm:pt modelId="{AF21BEAF-AF6A-49C4-9BF9-65E7D8421704}" type="parTrans" cxnId="{B61FEF04-0A9F-4D0F-87CB-A59F5246ECE6}">
      <dgm:prSet/>
      <dgm:spPr/>
      <dgm:t>
        <a:bodyPr/>
        <a:lstStyle/>
        <a:p>
          <a:endParaRPr lang="zh-TW" altLang="en-US"/>
        </a:p>
      </dgm:t>
    </dgm:pt>
    <dgm:pt modelId="{D8BDB2C7-5812-4211-96A3-61E6BD044F64}" type="sibTrans" cxnId="{B61FEF04-0A9F-4D0F-87CB-A59F5246ECE6}">
      <dgm:prSet/>
      <dgm:spPr/>
      <dgm:t>
        <a:bodyPr/>
        <a:lstStyle/>
        <a:p>
          <a:endParaRPr lang="zh-TW" altLang="en-US"/>
        </a:p>
      </dgm:t>
    </dgm:pt>
    <dgm:pt modelId="{67F2259B-DB93-4A9A-951F-6A9BDEEB4613}">
      <dgm:prSet phldrT="[文字]" custT="1"/>
      <dgm:spPr/>
      <dgm:t>
        <a:bodyPr/>
        <a:lstStyle/>
        <a:p>
          <a:r>
            <a:rPr lang="zh-TW" altLang="en-US" sz="1600" dirty="0" smtClean="0"/>
            <a:t>填畢並貼妥相片</a:t>
          </a:r>
          <a:r>
            <a:rPr lang="en-US" altLang="en-US" sz="1600" dirty="0" smtClean="0"/>
            <a:t>(</a:t>
          </a:r>
          <a:r>
            <a:rPr lang="zh-TW" altLang="en-US" sz="1600" dirty="0" smtClean="0"/>
            <a:t>需與附件一：藝術才能音樂班鑑定招生報名表所貼照片一致</a:t>
          </a:r>
          <a:r>
            <a:rPr lang="en-US" altLang="en-US" sz="1600" dirty="0" smtClean="0"/>
            <a:t>)</a:t>
          </a:r>
          <a:r>
            <a:rPr lang="zh-TW" altLang="en-US" sz="1600" dirty="0" smtClean="0"/>
            <a:t>。</a:t>
          </a:r>
          <a:endParaRPr lang="zh-TW" altLang="en-US" sz="1600" dirty="0"/>
        </a:p>
      </dgm:t>
    </dgm:pt>
    <dgm:pt modelId="{91A399E4-B661-4B55-ADB2-B6A4856C6430}" type="parTrans" cxnId="{DD25A150-6A68-4EB7-9671-BEB47276EBEA}">
      <dgm:prSet/>
      <dgm:spPr/>
      <dgm:t>
        <a:bodyPr/>
        <a:lstStyle/>
        <a:p>
          <a:endParaRPr lang="zh-TW" altLang="en-US"/>
        </a:p>
      </dgm:t>
    </dgm:pt>
    <dgm:pt modelId="{B4D20BE1-7C44-46A8-9A2E-2DF950EAC938}" type="sibTrans" cxnId="{DD25A150-6A68-4EB7-9671-BEB47276EBEA}">
      <dgm:prSet/>
      <dgm:spPr/>
      <dgm:t>
        <a:bodyPr/>
        <a:lstStyle/>
        <a:p>
          <a:endParaRPr lang="zh-TW" altLang="en-US"/>
        </a:p>
      </dgm:t>
    </dgm:pt>
    <dgm:pt modelId="{F646762E-567D-482E-94A5-8B98AB96EFC1}">
      <dgm:prSet phldrT="[文字]" custT="1"/>
      <dgm:spPr/>
      <dgm:t>
        <a:bodyPr/>
        <a:lstStyle/>
        <a:p>
          <a:r>
            <a:rPr lang="en-US" altLang="en-US" sz="1600" b="1" dirty="0" smtClean="0">
              <a:solidFill>
                <a:srgbClr val="0070C0"/>
              </a:solidFill>
              <a:latin typeface="+mn-ea"/>
              <a:ea typeface="+mn-ea"/>
            </a:rPr>
            <a:t>35</a:t>
          </a:r>
          <a:r>
            <a:rPr lang="zh-TW" altLang="en-US" sz="1600" b="1" dirty="0" smtClean="0">
              <a:solidFill>
                <a:srgbClr val="0070C0"/>
              </a:solidFill>
              <a:latin typeface="+mn-ea"/>
              <a:ea typeface="+mn-ea"/>
            </a:rPr>
            <a:t>元限時掛號回郵信封</a:t>
          </a:r>
          <a:r>
            <a:rPr lang="en-US" altLang="en-US" sz="1600" b="1" dirty="0" smtClean="0">
              <a:solidFill>
                <a:srgbClr val="0070C0"/>
              </a:solidFill>
              <a:latin typeface="+mn-ea"/>
              <a:ea typeface="+mn-ea"/>
            </a:rPr>
            <a:t>2</a:t>
          </a:r>
          <a:r>
            <a:rPr lang="zh-TW" altLang="en-US" sz="1600" b="1" dirty="0" smtClean="0">
              <a:solidFill>
                <a:srgbClr val="0070C0"/>
              </a:solidFill>
              <a:latin typeface="+mn-ea"/>
              <a:ea typeface="+mn-ea"/>
            </a:rPr>
            <a:t>個（寄發成績單、錄取通知單）並填妥考生姓名、住址、郵遞區號</a:t>
          </a:r>
          <a:endParaRPr lang="zh-TW" altLang="en-US" sz="1600" b="1" dirty="0">
            <a:solidFill>
              <a:srgbClr val="0070C0"/>
            </a:solidFill>
            <a:latin typeface="+mn-ea"/>
            <a:ea typeface="+mn-ea"/>
          </a:endParaRPr>
        </a:p>
      </dgm:t>
    </dgm:pt>
    <dgm:pt modelId="{D5C98D7C-B25C-4F78-BD8B-9CB10139DEC3}" type="parTrans" cxnId="{D9256F29-A0AB-4C20-B629-E96E8EF6EA64}">
      <dgm:prSet/>
      <dgm:spPr/>
      <dgm:t>
        <a:bodyPr/>
        <a:lstStyle/>
        <a:p>
          <a:endParaRPr lang="zh-TW" altLang="en-US"/>
        </a:p>
      </dgm:t>
    </dgm:pt>
    <dgm:pt modelId="{51B32F6F-31A9-4CF4-AF7F-7F350559CD03}" type="sibTrans" cxnId="{D9256F29-A0AB-4C20-B629-E96E8EF6EA64}">
      <dgm:prSet/>
      <dgm:spPr/>
      <dgm:t>
        <a:bodyPr/>
        <a:lstStyle/>
        <a:p>
          <a:endParaRPr lang="zh-TW" altLang="en-US"/>
        </a:p>
      </dgm:t>
    </dgm:pt>
    <dgm:pt modelId="{8CD45144-42DD-46C2-9A16-EBC2F102953C}">
      <dgm:prSet custT="1"/>
      <dgm:spPr/>
      <dgm:t>
        <a:bodyPr/>
        <a:lstStyle/>
        <a:p>
          <a:r>
            <a:rPr lang="zh-TW" altLang="zh-TW" sz="16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應檢附區公所核發之低收入戶證明影本（非清寒證明）及戶口名簿影本，於報名時間同時繳交</a:t>
          </a:r>
          <a:endParaRPr lang="zh-TW" altLang="en-US" sz="1600" dirty="0" smtClean="0">
            <a:solidFill>
              <a:srgbClr val="0070C0"/>
            </a:solidFill>
          </a:endParaRPr>
        </a:p>
        <a:p>
          <a:endParaRPr lang="zh-TW" altLang="en-US" sz="1000" dirty="0"/>
        </a:p>
      </dgm:t>
    </dgm:pt>
    <dgm:pt modelId="{DD3671D9-24A3-4F9A-9BC1-EBC42A6706A1}" type="parTrans" cxnId="{00CE2100-98E7-4B7E-AE5C-8EEC0536D901}">
      <dgm:prSet/>
      <dgm:spPr/>
      <dgm:t>
        <a:bodyPr/>
        <a:lstStyle/>
        <a:p>
          <a:endParaRPr lang="zh-TW" altLang="en-US"/>
        </a:p>
      </dgm:t>
    </dgm:pt>
    <dgm:pt modelId="{76318307-C693-4BB8-8B90-59C278230863}" type="sibTrans" cxnId="{00CE2100-98E7-4B7E-AE5C-8EEC0536D901}">
      <dgm:prSet/>
      <dgm:spPr/>
      <dgm:t>
        <a:bodyPr/>
        <a:lstStyle/>
        <a:p>
          <a:endParaRPr lang="zh-TW" altLang="en-US"/>
        </a:p>
      </dgm:t>
    </dgm:pt>
    <dgm:pt modelId="{3C24F624-A361-4017-85D3-811D87140836}" type="pres">
      <dgm:prSet presAssocID="{D820FA98-62F4-4942-A4CD-3EC53ACF213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78E704B-17E8-44EC-8CB5-724B9166EABC}" type="pres">
      <dgm:prSet presAssocID="{764D78C5-D8AE-4593-A98C-4AF1D767B746}" presName="linNode" presStyleCnt="0"/>
      <dgm:spPr/>
    </dgm:pt>
    <dgm:pt modelId="{8F5D4BA5-F8D7-4D87-97B9-B6709A3D8436}" type="pres">
      <dgm:prSet presAssocID="{764D78C5-D8AE-4593-A98C-4AF1D767B746}" presName="parentShp" presStyleLbl="node1" presStyleIdx="0" presStyleCnt="3" custScaleX="77804" custScaleY="169673" custLinFactNeighborX="-5285" custLinFactNeighborY="-42104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zh-TW" altLang="en-US"/>
        </a:p>
      </dgm:t>
    </dgm:pt>
    <dgm:pt modelId="{46F8D0B4-A65B-4236-86D2-A27130DBE9E0}" type="pres">
      <dgm:prSet presAssocID="{764D78C5-D8AE-4593-A98C-4AF1D767B746}" presName="childShp" presStyleLbl="bgAccFollowNode1" presStyleIdx="0" presStyleCnt="3" custScaleX="108943" custScaleY="158970" custLinFactNeighborX="-207" custLinFactNeighborY="-706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815EFFD-AD54-48B4-883B-51351A3220FE}" type="pres">
      <dgm:prSet presAssocID="{B2EE0613-7054-4365-AE99-805071D2FC30}" presName="spacing" presStyleCnt="0"/>
      <dgm:spPr/>
    </dgm:pt>
    <dgm:pt modelId="{013B01FA-5822-4C17-B023-6DB2C2898046}" type="pres">
      <dgm:prSet presAssocID="{8423ABD1-7B9F-4399-A2FF-5B98F7901F38}" presName="linNode" presStyleCnt="0"/>
      <dgm:spPr/>
    </dgm:pt>
    <dgm:pt modelId="{D8049FD7-1CE3-45D3-AAD4-6A8979315BE2}" type="pres">
      <dgm:prSet presAssocID="{8423ABD1-7B9F-4399-A2FF-5B98F7901F38}" presName="parentShp" presStyleLbl="node1" presStyleIdx="1" presStyleCnt="3" custScaleX="77804" custScaleY="141505" custLinFactNeighborX="-7480" custLinFactNeighborY="-5440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zh-TW" altLang="en-US"/>
        </a:p>
      </dgm:t>
    </dgm:pt>
    <dgm:pt modelId="{AF9D8DAB-F9A5-4FC4-8155-CE69C27F0B9F}" type="pres">
      <dgm:prSet presAssocID="{8423ABD1-7B9F-4399-A2FF-5B98F7901F38}" presName="childShp" presStyleLbl="bgAccFollowNode1" presStyleIdx="1" presStyleCnt="3" custScaleX="108943" custScaleY="147155" custLinFactNeighborX="-207" custLinFactNeighborY="-32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9704EF4-1563-4A15-8E41-1AB4BF88747C}" type="pres">
      <dgm:prSet presAssocID="{965076C0-90A6-48A5-BFC4-DC3584D36486}" presName="spacing" presStyleCnt="0"/>
      <dgm:spPr/>
    </dgm:pt>
    <dgm:pt modelId="{0C0CE94E-AE9F-409B-A860-010DCA69C8A8}" type="pres">
      <dgm:prSet presAssocID="{B9F7EDD5-0C3D-4948-BE45-1C7D1766E017}" presName="linNode" presStyleCnt="0"/>
      <dgm:spPr/>
    </dgm:pt>
    <dgm:pt modelId="{35F88257-F22B-48DE-B26E-5DD6530FAA4D}" type="pres">
      <dgm:prSet presAssocID="{B9F7EDD5-0C3D-4948-BE45-1C7D1766E017}" presName="parentShp" presStyleLbl="node1" presStyleIdx="2" presStyleCnt="3" custScaleX="76619" custScaleY="93268" custLinFactNeighborX="-47" custLinFactNeighborY="-567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363FE729-EB12-4BCB-A6C2-3390EF70E23D}" type="pres">
      <dgm:prSet presAssocID="{B9F7EDD5-0C3D-4948-BE45-1C7D1766E017}" presName="childShp" presStyleLbl="bgAccFollowNode1" presStyleIdx="2" presStyleCnt="3" custScaleX="111107" custScaleY="87611" custLinFactNeighborX="1974" custLinFactNeighborY="-5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B61FEF04-0A9F-4D0F-87CB-A59F5246ECE6}" srcId="{8423ABD1-7B9F-4399-A2FF-5B98F7901F38}" destId="{60CD2B32-A1AE-4A1D-8D9E-1F20BC39CD60}" srcOrd="0" destOrd="0" parTransId="{AF21BEAF-AF6A-49C4-9BF9-65E7D8421704}" sibTransId="{D8BDB2C7-5812-4211-96A3-61E6BD044F64}"/>
    <dgm:cxn modelId="{61711D53-5373-49E2-998B-0B9BB4451C94}" srcId="{B9F7EDD5-0C3D-4948-BE45-1C7D1766E017}" destId="{C306FC10-3BDF-4085-816D-C8C955B58E19}" srcOrd="2" destOrd="0" parTransId="{70AC4E6F-925E-422C-800C-103ABB01DFC0}" sibTransId="{F2B471FD-05E2-458A-A3A6-3A2C2BCB8AD0}"/>
    <dgm:cxn modelId="{4E0A38B8-5808-4F2C-A611-15B0742C9DB2}" srcId="{764D78C5-D8AE-4593-A98C-4AF1D767B746}" destId="{7F0C7351-D398-4570-BBD4-31C1975A3C89}" srcOrd="2" destOrd="0" parTransId="{F04198CB-299F-415D-8F81-1253B47DD0F1}" sibTransId="{32FD2888-5FDA-4E5D-9348-0E735BFD0738}"/>
    <dgm:cxn modelId="{43157023-C734-4CB9-AD8C-2F5BE2EFCE4A}" type="presOf" srcId="{2D30E2FF-D9C8-40FD-A59D-49013E81332E}" destId="{363FE729-EB12-4BCB-A6C2-3390EF70E23D}" srcOrd="0" destOrd="3" presId="urn:microsoft.com/office/officeart/2005/8/layout/vList6"/>
    <dgm:cxn modelId="{28FC0F23-8246-4426-AD90-061B75932DE0}" type="presOf" srcId="{8CD45144-42DD-46C2-9A16-EBC2F102953C}" destId="{AF9D8DAB-F9A5-4FC4-8155-CE69C27F0B9F}" srcOrd="0" destOrd="1" presId="urn:microsoft.com/office/officeart/2005/8/layout/vList6"/>
    <dgm:cxn modelId="{7A2E5597-6B83-429D-8F71-8A4A88F67D15}" type="presOf" srcId="{A666E4C1-C863-42DC-A455-259B7373D3C5}" destId="{46F8D0B4-A65B-4236-86D2-A27130DBE9E0}" srcOrd="0" destOrd="0" presId="urn:microsoft.com/office/officeart/2005/8/layout/vList6"/>
    <dgm:cxn modelId="{FB5BFEB5-EC3B-452A-86BC-091929A506BD}" srcId="{B9F7EDD5-0C3D-4948-BE45-1C7D1766E017}" destId="{B8249A1F-B984-47E9-8B04-E2DDF3370D09}" srcOrd="0" destOrd="0" parTransId="{46C49DDB-CCC3-4A61-A1AF-58C61E4D2B4C}" sibTransId="{A4977C4F-36D1-4047-B9AB-A267CAF7A45B}"/>
    <dgm:cxn modelId="{028C91B8-DD86-4C9E-833F-3F2FDF173110}" srcId="{B9F7EDD5-0C3D-4948-BE45-1C7D1766E017}" destId="{2D30E2FF-D9C8-40FD-A59D-49013E81332E}" srcOrd="3" destOrd="0" parTransId="{46F4CEB3-C27D-4567-8290-EDA8414AA0BA}" sibTransId="{15F46490-9BC6-4E9D-8358-99E0333969DC}"/>
    <dgm:cxn modelId="{6CD25F08-CF87-4B9C-AA77-66B01B73718C}" srcId="{D820FA98-62F4-4942-A4CD-3EC53ACF2130}" destId="{764D78C5-D8AE-4593-A98C-4AF1D767B746}" srcOrd="0" destOrd="0" parTransId="{9FE9BA80-7FDA-4E00-AD6C-DDCA7452D1EE}" sibTransId="{B2EE0613-7054-4365-AE99-805071D2FC30}"/>
    <dgm:cxn modelId="{E55B074C-D825-4055-949A-97C7E4776A6A}" type="presOf" srcId="{B9F7EDD5-0C3D-4948-BE45-1C7D1766E017}" destId="{35F88257-F22B-48DE-B26E-5DD6530FAA4D}" srcOrd="0" destOrd="0" presId="urn:microsoft.com/office/officeart/2005/8/layout/vList6"/>
    <dgm:cxn modelId="{4B5408FD-E840-44C6-9D0E-A23C6C0913BE}" type="presOf" srcId="{60CD2B32-A1AE-4A1D-8D9E-1F20BC39CD60}" destId="{AF9D8DAB-F9A5-4FC4-8155-CE69C27F0B9F}" srcOrd="0" destOrd="0" presId="urn:microsoft.com/office/officeart/2005/8/layout/vList6"/>
    <dgm:cxn modelId="{4C6D5AF2-E83B-44FE-81C4-162D5041C574}" type="presOf" srcId="{C306FC10-3BDF-4085-816D-C8C955B58E19}" destId="{363FE729-EB12-4BCB-A6C2-3390EF70E23D}" srcOrd="0" destOrd="2" presId="urn:microsoft.com/office/officeart/2005/8/layout/vList6"/>
    <dgm:cxn modelId="{0A35813F-D304-456D-9330-C6665011DCAA}" type="presOf" srcId="{7F0C7351-D398-4570-BBD4-31C1975A3C89}" destId="{46F8D0B4-A65B-4236-86D2-A27130DBE9E0}" srcOrd="0" destOrd="2" presId="urn:microsoft.com/office/officeart/2005/8/layout/vList6"/>
    <dgm:cxn modelId="{4706F8A1-004F-45CB-9989-2106C35DEFCF}" type="presOf" srcId="{67F2259B-DB93-4A9A-951F-6A9BDEEB4613}" destId="{363FE729-EB12-4BCB-A6C2-3390EF70E23D}" srcOrd="0" destOrd="1" presId="urn:microsoft.com/office/officeart/2005/8/layout/vList6"/>
    <dgm:cxn modelId="{00CE2100-98E7-4B7E-AE5C-8EEC0536D901}" srcId="{8423ABD1-7B9F-4399-A2FF-5B98F7901F38}" destId="{8CD45144-42DD-46C2-9A16-EBC2F102953C}" srcOrd="1" destOrd="0" parTransId="{DD3671D9-24A3-4F9A-9BC1-EBC42A6706A1}" sibTransId="{76318307-C693-4BB8-8B90-59C278230863}"/>
    <dgm:cxn modelId="{DD25A150-6A68-4EB7-9671-BEB47276EBEA}" srcId="{B9F7EDD5-0C3D-4948-BE45-1C7D1766E017}" destId="{67F2259B-DB93-4A9A-951F-6A9BDEEB4613}" srcOrd="1" destOrd="0" parTransId="{91A399E4-B661-4B55-ADB2-B6A4856C6430}" sibTransId="{B4D20BE1-7C44-46A8-9A2E-2DF950EAC938}"/>
    <dgm:cxn modelId="{97C3D3ED-82A6-4B55-88A5-97077C31154E}" srcId="{764D78C5-D8AE-4593-A98C-4AF1D767B746}" destId="{A666E4C1-C863-42DC-A455-259B7373D3C5}" srcOrd="0" destOrd="0" parTransId="{CD70692B-260C-4976-A9B9-11AECA5FF191}" sibTransId="{6588B89F-A30A-4369-8E43-151903FD67AD}"/>
    <dgm:cxn modelId="{6E5C062A-8755-4F6C-9607-C2DCAE5EB238}" srcId="{D820FA98-62F4-4942-A4CD-3EC53ACF2130}" destId="{8423ABD1-7B9F-4399-A2FF-5B98F7901F38}" srcOrd="1" destOrd="0" parTransId="{2A0BB14C-3155-4A10-AC9C-057CEC3D8708}" sibTransId="{965076C0-90A6-48A5-BFC4-DC3584D36486}"/>
    <dgm:cxn modelId="{0A1BF415-F9E8-4D4F-87EB-2F3C9E22A6F3}" type="presOf" srcId="{764D78C5-D8AE-4593-A98C-4AF1D767B746}" destId="{8F5D4BA5-F8D7-4D87-97B9-B6709A3D8436}" srcOrd="0" destOrd="0" presId="urn:microsoft.com/office/officeart/2005/8/layout/vList6"/>
    <dgm:cxn modelId="{BA297559-4EE8-47BF-A856-6C1C98570FAE}" type="presOf" srcId="{8423ABD1-7B9F-4399-A2FF-5B98F7901F38}" destId="{D8049FD7-1CE3-45D3-AAD4-6A8979315BE2}" srcOrd="0" destOrd="0" presId="urn:microsoft.com/office/officeart/2005/8/layout/vList6"/>
    <dgm:cxn modelId="{D9256F29-A0AB-4C20-B629-E96E8EF6EA64}" srcId="{764D78C5-D8AE-4593-A98C-4AF1D767B746}" destId="{F646762E-567D-482E-94A5-8B98AB96EFC1}" srcOrd="1" destOrd="0" parTransId="{D5C98D7C-B25C-4F78-BD8B-9CB10139DEC3}" sibTransId="{51B32F6F-31A9-4CF4-AF7F-7F350559CD03}"/>
    <dgm:cxn modelId="{69B82E69-140B-435B-BFFA-2455AC573D67}" type="presOf" srcId="{F646762E-567D-482E-94A5-8B98AB96EFC1}" destId="{46F8D0B4-A65B-4236-86D2-A27130DBE9E0}" srcOrd="0" destOrd="1" presId="urn:microsoft.com/office/officeart/2005/8/layout/vList6"/>
    <dgm:cxn modelId="{FAF51ED9-DB76-47B6-9E5C-626FDF37D019}" type="presOf" srcId="{B8249A1F-B984-47E9-8B04-E2DDF3370D09}" destId="{363FE729-EB12-4BCB-A6C2-3390EF70E23D}" srcOrd="0" destOrd="0" presId="urn:microsoft.com/office/officeart/2005/8/layout/vList6"/>
    <dgm:cxn modelId="{C58E6DEA-FBF5-4FAE-8E68-F1D28F48F4CA}" srcId="{D820FA98-62F4-4942-A4CD-3EC53ACF2130}" destId="{B9F7EDD5-0C3D-4948-BE45-1C7D1766E017}" srcOrd="2" destOrd="0" parTransId="{EF66AED2-64EA-4B62-9B58-564D481F484F}" sibTransId="{26FBF959-3793-423C-A53C-ED7E0E05AA06}"/>
    <dgm:cxn modelId="{E8997360-235F-4097-989A-40C528C2ECA3}" type="presOf" srcId="{D820FA98-62F4-4942-A4CD-3EC53ACF2130}" destId="{3C24F624-A361-4017-85D3-811D87140836}" srcOrd="0" destOrd="0" presId="urn:microsoft.com/office/officeart/2005/8/layout/vList6"/>
    <dgm:cxn modelId="{A09E3D5E-B155-4334-A966-3D52CC994D33}" type="presParOf" srcId="{3C24F624-A361-4017-85D3-811D87140836}" destId="{678E704B-17E8-44EC-8CB5-724B9166EABC}" srcOrd="0" destOrd="0" presId="urn:microsoft.com/office/officeart/2005/8/layout/vList6"/>
    <dgm:cxn modelId="{5FFC8036-B52C-40AF-B6E4-32917DCE9DD7}" type="presParOf" srcId="{678E704B-17E8-44EC-8CB5-724B9166EABC}" destId="{8F5D4BA5-F8D7-4D87-97B9-B6709A3D8436}" srcOrd="0" destOrd="0" presId="urn:microsoft.com/office/officeart/2005/8/layout/vList6"/>
    <dgm:cxn modelId="{DB41752E-F4D3-4BA0-9AF3-0C6BF8563F5B}" type="presParOf" srcId="{678E704B-17E8-44EC-8CB5-724B9166EABC}" destId="{46F8D0B4-A65B-4236-86D2-A27130DBE9E0}" srcOrd="1" destOrd="0" presId="urn:microsoft.com/office/officeart/2005/8/layout/vList6"/>
    <dgm:cxn modelId="{FCFE50F9-0ABC-421B-A7E2-EB9B042A09E6}" type="presParOf" srcId="{3C24F624-A361-4017-85D3-811D87140836}" destId="{A815EFFD-AD54-48B4-883B-51351A3220FE}" srcOrd="1" destOrd="0" presId="urn:microsoft.com/office/officeart/2005/8/layout/vList6"/>
    <dgm:cxn modelId="{E44ED476-7787-4794-AB6F-8DF4D0A81584}" type="presParOf" srcId="{3C24F624-A361-4017-85D3-811D87140836}" destId="{013B01FA-5822-4C17-B023-6DB2C2898046}" srcOrd="2" destOrd="0" presId="urn:microsoft.com/office/officeart/2005/8/layout/vList6"/>
    <dgm:cxn modelId="{1BA7B82B-67C8-4861-B4DE-C48B0ED52ACC}" type="presParOf" srcId="{013B01FA-5822-4C17-B023-6DB2C2898046}" destId="{D8049FD7-1CE3-45D3-AAD4-6A8979315BE2}" srcOrd="0" destOrd="0" presId="urn:microsoft.com/office/officeart/2005/8/layout/vList6"/>
    <dgm:cxn modelId="{57C75346-96A7-4EF9-AB09-F919FE27B67E}" type="presParOf" srcId="{013B01FA-5822-4C17-B023-6DB2C2898046}" destId="{AF9D8DAB-F9A5-4FC4-8155-CE69C27F0B9F}" srcOrd="1" destOrd="0" presId="urn:microsoft.com/office/officeart/2005/8/layout/vList6"/>
    <dgm:cxn modelId="{F965EB6B-4E49-4448-932B-E5B7609C212F}" type="presParOf" srcId="{3C24F624-A361-4017-85D3-811D87140836}" destId="{39704EF4-1563-4A15-8E41-1AB4BF88747C}" srcOrd="3" destOrd="0" presId="urn:microsoft.com/office/officeart/2005/8/layout/vList6"/>
    <dgm:cxn modelId="{9E05ACED-AAA8-4855-ABB1-96D8A30007DA}" type="presParOf" srcId="{3C24F624-A361-4017-85D3-811D87140836}" destId="{0C0CE94E-AE9F-409B-A860-010DCA69C8A8}" srcOrd="4" destOrd="0" presId="urn:microsoft.com/office/officeart/2005/8/layout/vList6"/>
    <dgm:cxn modelId="{F6FEE4A8-5F09-440C-876C-6BE5AA373CB0}" type="presParOf" srcId="{0C0CE94E-AE9F-409B-A860-010DCA69C8A8}" destId="{35F88257-F22B-48DE-B26E-5DD6530FAA4D}" srcOrd="0" destOrd="0" presId="urn:microsoft.com/office/officeart/2005/8/layout/vList6"/>
    <dgm:cxn modelId="{DE31A7F3-DAAA-4E73-AC48-50DD9D480F31}" type="presParOf" srcId="{0C0CE94E-AE9F-409B-A860-010DCA69C8A8}" destId="{363FE729-EB12-4BCB-A6C2-3390EF70E2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8D0B4-A65B-4236-86D2-A27130DBE9E0}">
      <dsp:nvSpPr>
        <dsp:cNvPr id="0" name=""/>
        <dsp:cNvSpPr/>
      </dsp:nvSpPr>
      <dsp:spPr>
        <a:xfrm>
          <a:off x="1795666" y="0"/>
          <a:ext cx="3573720" cy="1849616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>
              <a:solidFill>
                <a:srgbClr val="FF0000"/>
              </a:solidFill>
              <a:latin typeface="+mn-ea"/>
              <a:ea typeface="+mn-ea"/>
            </a:rPr>
            <a:t>報名表、在學證明書</a:t>
          </a:r>
          <a:r>
            <a:rPr lang="en-US" altLang="zh-TW" sz="1600" b="1" kern="1200" dirty="0" smtClean="0">
              <a:solidFill>
                <a:srgbClr val="FF0000"/>
              </a:solidFill>
              <a:latin typeface="+mn-ea"/>
              <a:ea typeface="+mn-ea"/>
            </a:rPr>
            <a:t>(</a:t>
          </a:r>
          <a:r>
            <a:rPr lang="zh-TW" altLang="en-US" sz="1600" b="1" kern="1200" dirty="0" smtClean="0">
              <a:solidFill>
                <a:srgbClr val="FF0000"/>
              </a:solidFill>
              <a:latin typeface="+mn-ea"/>
              <a:ea typeface="+mn-ea"/>
            </a:rPr>
            <a:t>或學生證影本</a:t>
          </a:r>
          <a:r>
            <a:rPr lang="en-US" altLang="zh-TW" sz="1600" b="1" kern="1200" dirty="0" smtClean="0">
              <a:solidFill>
                <a:srgbClr val="FF0000"/>
              </a:solidFill>
              <a:latin typeface="+mn-ea"/>
              <a:ea typeface="+mn-ea"/>
            </a:rPr>
            <a:t>)</a:t>
          </a:r>
          <a:r>
            <a:rPr lang="zh-TW" altLang="en-US" sz="1600" b="1" kern="1200" dirty="0" smtClean="0">
              <a:solidFill>
                <a:srgbClr val="FF0000"/>
              </a:solidFill>
              <a:latin typeface="+mn-ea"/>
              <a:ea typeface="+mn-ea"/>
            </a:rPr>
            <a:t>、各項</a:t>
          </a:r>
          <a:r>
            <a:rPr lang="zh-TW" altLang="zh-TW" sz="1600" b="1" kern="1200" dirty="0" smtClean="0">
              <a:solidFill>
                <a:srgbClr val="FF0000"/>
              </a:solidFill>
              <a:latin typeface="+mn-ea"/>
              <a:ea typeface="+mn-ea"/>
            </a:rPr>
            <a:t>相關文件資料</a:t>
          </a:r>
          <a:endParaRPr lang="zh-TW" altLang="en-US" sz="1600" b="1" kern="1200" dirty="0">
            <a:solidFill>
              <a:srgbClr val="FF0000"/>
            </a:solidFill>
            <a:latin typeface="+mn-ea"/>
            <a:ea typeface="+mn-e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b="1" kern="1200" dirty="0" smtClean="0">
              <a:solidFill>
                <a:srgbClr val="0070C0"/>
              </a:solidFill>
              <a:latin typeface="+mn-ea"/>
              <a:ea typeface="+mn-ea"/>
            </a:rPr>
            <a:t>35</a:t>
          </a:r>
          <a:r>
            <a:rPr lang="zh-TW" altLang="en-US" sz="1600" b="1" kern="1200" dirty="0" smtClean="0">
              <a:solidFill>
                <a:srgbClr val="0070C0"/>
              </a:solidFill>
              <a:latin typeface="+mn-ea"/>
              <a:ea typeface="+mn-ea"/>
            </a:rPr>
            <a:t>元限時掛號回郵信封</a:t>
          </a:r>
          <a:r>
            <a:rPr lang="en-US" altLang="en-US" sz="1600" b="1" kern="1200" dirty="0" smtClean="0">
              <a:solidFill>
                <a:srgbClr val="0070C0"/>
              </a:solidFill>
              <a:latin typeface="+mn-ea"/>
              <a:ea typeface="+mn-ea"/>
            </a:rPr>
            <a:t>2</a:t>
          </a:r>
          <a:r>
            <a:rPr lang="zh-TW" altLang="en-US" sz="1600" b="1" kern="1200" dirty="0" smtClean="0">
              <a:solidFill>
                <a:srgbClr val="0070C0"/>
              </a:solidFill>
              <a:latin typeface="+mn-ea"/>
              <a:ea typeface="+mn-ea"/>
            </a:rPr>
            <a:t>個（寄發成績單、錄取通知單）並填妥考生姓名、住址、郵遞區號</a:t>
          </a:r>
          <a:endParaRPr lang="zh-TW" altLang="en-US" sz="1600" b="1" kern="1200" dirty="0">
            <a:solidFill>
              <a:srgbClr val="0070C0"/>
            </a:solidFill>
            <a:latin typeface="+mn-ea"/>
            <a:ea typeface="+mn-e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貼</a:t>
          </a:r>
          <a:r>
            <a:rPr lang="en-US" altLang="zh-TW" sz="1600" kern="1200" dirty="0" smtClean="0"/>
            <a:t>3</a:t>
          </a:r>
          <a:r>
            <a:rPr lang="zh-TW" altLang="en-US" sz="1600" kern="1200" dirty="0" smtClean="0"/>
            <a:t>個月內</a:t>
          </a:r>
          <a:r>
            <a:rPr lang="en-US" altLang="en-US" sz="1600" kern="1200" dirty="0" smtClean="0"/>
            <a:t>2</a:t>
          </a:r>
          <a:r>
            <a:rPr lang="zh-TW" altLang="en-US" sz="1600" kern="1200" dirty="0" smtClean="0"/>
            <a:t>吋正面半身脫帽不修底片光面之黑白或淺色背景彩色相片</a:t>
          </a:r>
          <a:endParaRPr lang="zh-TW" altLang="en-US" sz="1600" kern="1200" dirty="0"/>
        </a:p>
      </dsp:txBody>
      <dsp:txXfrm>
        <a:off x="1885957" y="90291"/>
        <a:ext cx="3393138" cy="1669034"/>
      </dsp:txXfrm>
    </dsp:sp>
    <dsp:sp modelId="{8F5D4BA5-F8D7-4D87-97B9-B6709A3D8436}">
      <dsp:nvSpPr>
        <dsp:cNvPr id="0" name=""/>
        <dsp:cNvSpPr/>
      </dsp:nvSpPr>
      <dsp:spPr>
        <a:xfrm>
          <a:off x="0" y="0"/>
          <a:ext cx="1701499" cy="1974146"/>
        </a:xfrm>
        <a:prstGeom prst="down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輔導室</a:t>
          </a:r>
          <a:endParaRPr lang="zh-TW" altLang="en-US" sz="3200" kern="1200" dirty="0"/>
        </a:p>
      </dsp:txBody>
      <dsp:txXfrm>
        <a:off x="0" y="0"/>
        <a:ext cx="1701499" cy="1282741"/>
      </dsp:txXfrm>
    </dsp:sp>
    <dsp:sp modelId="{AF9D8DAB-F9A5-4FC4-8155-CE69C27F0B9F}">
      <dsp:nvSpPr>
        <dsp:cNvPr id="0" name=""/>
        <dsp:cNvSpPr/>
      </dsp:nvSpPr>
      <dsp:spPr>
        <a:xfrm>
          <a:off x="1795666" y="2053660"/>
          <a:ext cx="3573720" cy="171214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>
              <a:solidFill>
                <a:srgbClr val="FF0000"/>
              </a:solidFill>
            </a:rPr>
            <a:t>繳交報名費</a:t>
          </a:r>
          <a:r>
            <a:rPr lang="en-US" altLang="zh-TW" sz="1600" b="1" kern="1200" dirty="0" smtClean="0">
              <a:solidFill>
                <a:srgbClr val="FF0000"/>
              </a:solidFill>
            </a:rPr>
            <a:t>(</a:t>
          </a:r>
          <a:r>
            <a:rPr lang="zh-TW" altLang="zh-TW" sz="16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低收入戶子女免繳費</a:t>
          </a:r>
          <a:r>
            <a:rPr lang="en-US" altLang="zh-TW" sz="16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1" kern="1200" dirty="0" smtClean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管道一</a:t>
          </a:r>
          <a:r>
            <a:rPr lang="en-US" altLang="zh-TW" sz="1600" kern="1200" dirty="0" smtClean="0"/>
            <a:t>+</a:t>
          </a:r>
          <a:r>
            <a:rPr lang="zh-TW" altLang="en-US" sz="1600" kern="1200" dirty="0" smtClean="0"/>
            <a:t>管道二，</a:t>
          </a:r>
          <a:r>
            <a:rPr lang="en-US" altLang="zh-TW" sz="1600" kern="1200" dirty="0" smtClean="0"/>
            <a:t>3000</a:t>
          </a:r>
          <a:r>
            <a:rPr lang="zh-TW" altLang="en-US" sz="1600" kern="1200" dirty="0" smtClean="0"/>
            <a:t>元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管道一，</a:t>
          </a:r>
          <a:r>
            <a:rPr lang="en-US" altLang="zh-TW" sz="1600" kern="1200" dirty="0" smtClean="0"/>
            <a:t>2700</a:t>
          </a:r>
          <a:r>
            <a:rPr lang="zh-TW" altLang="en-US" sz="1600" kern="1200" dirty="0" smtClean="0"/>
            <a:t>元</a:t>
          </a:r>
          <a:endParaRPr lang="zh-TW" altLang="en-US" sz="1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600" kern="12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應檢附區公所核發之低收入戶證明影本（非清寒證明）及戶口名簿影本，於報名時間同時繳交</a:t>
          </a:r>
          <a:endParaRPr lang="zh-TW" altLang="en-US" sz="1600" kern="1200" dirty="0" smtClean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000" kern="1200" dirty="0"/>
        </a:p>
      </dsp:txBody>
      <dsp:txXfrm>
        <a:off x="1879246" y="2137240"/>
        <a:ext cx="3406560" cy="1544989"/>
      </dsp:txXfrm>
    </dsp:sp>
    <dsp:sp modelId="{D8049FD7-1CE3-45D3-AAD4-6A8979315BE2}">
      <dsp:nvSpPr>
        <dsp:cNvPr id="0" name=""/>
        <dsp:cNvSpPr/>
      </dsp:nvSpPr>
      <dsp:spPr>
        <a:xfrm>
          <a:off x="0" y="2060979"/>
          <a:ext cx="1701499" cy="1646411"/>
        </a:xfrm>
        <a:prstGeom prst="down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kern="1200" dirty="0" smtClean="0"/>
            <a:t>總務處</a:t>
          </a:r>
          <a:endParaRPr lang="zh-TW" altLang="en-US" sz="3600" kern="1200" dirty="0"/>
        </a:p>
      </dsp:txBody>
      <dsp:txXfrm>
        <a:off x="0" y="2060979"/>
        <a:ext cx="1701499" cy="1069788"/>
      </dsp:txXfrm>
    </dsp:sp>
    <dsp:sp modelId="{363FE729-EB12-4BCB-A6C2-3390EF70E23D}">
      <dsp:nvSpPr>
        <dsp:cNvPr id="0" name=""/>
        <dsp:cNvSpPr/>
      </dsp:nvSpPr>
      <dsp:spPr>
        <a:xfrm>
          <a:off x="1793992" y="3890775"/>
          <a:ext cx="3648270" cy="101935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>
              <a:solidFill>
                <a:srgbClr val="FF0000"/>
              </a:solidFill>
            </a:rPr>
            <a:t>製作鑑定證</a:t>
          </a:r>
          <a:endParaRPr lang="zh-TW" altLang="en-US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填畢並貼妥相片</a:t>
          </a:r>
          <a:r>
            <a:rPr lang="en-US" altLang="en-US" sz="1600" kern="1200" dirty="0" smtClean="0"/>
            <a:t>(</a:t>
          </a:r>
          <a:r>
            <a:rPr lang="zh-TW" altLang="en-US" sz="1600" kern="1200" dirty="0" smtClean="0"/>
            <a:t>需與附件一：藝術才能音樂班鑑定招生報名表所貼照片一致</a:t>
          </a:r>
          <a:r>
            <a:rPr lang="en-US" altLang="en-US" sz="1600" kern="1200" dirty="0" smtClean="0"/>
            <a:t>)</a:t>
          </a:r>
          <a:r>
            <a:rPr lang="zh-TW" altLang="en-US" sz="1600" kern="1200" dirty="0" smtClean="0"/>
            <a:t>。</a:t>
          </a:r>
          <a:endParaRPr lang="zh-TW" altLang="en-US" sz="16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900" kern="1200" dirty="0"/>
        </a:p>
      </dsp:txBody>
      <dsp:txXfrm>
        <a:off x="1843753" y="3940536"/>
        <a:ext cx="3548748" cy="919832"/>
      </dsp:txXfrm>
    </dsp:sp>
    <dsp:sp modelId="{35F88257-F22B-48DE-B26E-5DD6530FAA4D}">
      <dsp:nvSpPr>
        <dsp:cNvPr id="0" name=""/>
        <dsp:cNvSpPr/>
      </dsp:nvSpPr>
      <dsp:spPr>
        <a:xfrm>
          <a:off x="72014" y="3853863"/>
          <a:ext cx="1677223" cy="1085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教務處</a:t>
          </a:r>
          <a:endParaRPr lang="zh-TW" altLang="en-US" sz="3600" kern="1200" dirty="0"/>
        </a:p>
      </dsp:txBody>
      <dsp:txXfrm>
        <a:off x="72014" y="3853863"/>
        <a:ext cx="1677223" cy="1085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jhs.tyc.edu.tw/" TargetMode="External"/><Relationship Id="rId2" Type="http://schemas.openxmlformats.org/officeDocument/2006/relationships/hyperlink" Target="http://www.chjhs.tyc.edu.tw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0"/>
            <a:ext cx="473310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588" y="836712"/>
            <a:ext cx="5308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桃園市</a:t>
            </a:r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學年度國民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中學</a:t>
            </a:r>
            <a:endParaRPr lang="en-US" altLang="zh-TW" sz="32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藝術才能音樂班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319" y="1988840"/>
            <a:ext cx="54575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鑑定招生家長說明會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589581" y="3573016"/>
            <a:ext cx="4230688" cy="2347913"/>
          </a:xfrm>
        </p:spPr>
        <p:txBody>
          <a:bodyPr rtlCol="0">
            <a:normAutofit fontScale="2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主辦</a:t>
            </a:r>
            <a:r>
              <a:rPr lang="en-US" altLang="zh-TW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桃園市政府</a:t>
            </a:r>
            <a:endParaRPr lang="en-US" altLang="zh-TW" sz="9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</a:t>
            </a:r>
            <a:r>
              <a:rPr lang="en-US" altLang="zh-TW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桃園市立大園國民中學</a:t>
            </a:r>
            <a:endParaRPr lang="en-US" altLang="zh-TW" sz="9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協辦</a:t>
            </a:r>
            <a:r>
              <a:rPr lang="en-US" altLang="zh-TW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桃園市立中興國民中學</a:t>
            </a:r>
            <a:r>
              <a:rPr lang="en-US" altLang="zh-TW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桃園市立</a:t>
            </a:r>
            <a:r>
              <a:rPr lang="zh-TW" altLang="en-US" sz="9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新明</a:t>
            </a:r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國民中學</a:t>
            </a:r>
            <a:endParaRPr lang="en-US" altLang="zh-TW" sz="9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桃園市立平鎮國民中學</a:t>
            </a:r>
            <a:endParaRPr lang="en-US" altLang="zh-TW" sz="9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9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桃園市立大成國民中學</a:t>
            </a:r>
            <a:endParaRPr lang="en-US" altLang="zh-TW" sz="9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9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桃園市立內壢國民中學 </a:t>
            </a:r>
            <a:endParaRPr lang="en-US" altLang="zh-TW" sz="9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40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523426"/>
              </p:ext>
            </p:extLst>
          </p:nvPr>
        </p:nvGraphicFramePr>
        <p:xfrm>
          <a:off x="251520" y="1412776"/>
          <a:ext cx="8712968" cy="4896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782"/>
                <a:gridCol w="1607764"/>
                <a:gridCol w="2861660"/>
                <a:gridCol w="3654762"/>
              </a:tblGrid>
              <a:tr h="408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年）</a:t>
                      </a:r>
                    </a:p>
                  </a:txBody>
                  <a:tcPr marL="17780" marR="177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03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即日起至</a:t>
                      </a:r>
                    </a:p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簡章公告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eaLnBrk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招生簡章購買（即日起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~3/5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</a:p>
                    <a:p>
                      <a:pPr marL="342900" lvl="0" indent="-342900" eaLnBrk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行文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海報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各國小、簡章上網公告</a:t>
                      </a:r>
                    </a:p>
                  </a:txBody>
                  <a:tcPr marL="17780" marR="17780" marT="0" marB="0" anchor="ctr"/>
                </a:tc>
              </a:tr>
              <a:tr h="903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)~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招生報名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每日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地點：大園國中輔導室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8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公佈各組指定曲目〈上網公告〉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10:00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於桃園市政府教育局及大園國民</a:t>
                      </a:r>
                    </a:p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中學網頁公告</a:t>
                      </a:r>
                    </a:p>
                  </a:txBody>
                  <a:tcPr marL="17780" marR="17780" marT="0" marB="0" anchor="ctr"/>
                </a:tc>
              </a:tr>
              <a:tr h="903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以競賽表現入學審查結果公告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當日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18:00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於桃園市政府教育局及大園國民</a:t>
                      </a:r>
                    </a:p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中學網頁公告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8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)-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術科共同科目、個別測驗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eaLnBrk="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日上午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8:00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預備、上午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10-9:40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共同科目測驗、上午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10:00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個別測驗開始</a:t>
                      </a:r>
                    </a:p>
                    <a:p>
                      <a:pPr marL="342900" lvl="0" indent="-342900" eaLnBrk="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日上午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8:30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個別測驗開始</a:t>
                      </a: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54393" cy="9087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桃園市</a:t>
            </a:r>
            <a:r>
              <a:rPr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學年度國民中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學藝才音樂班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鑑定</a:t>
            </a:r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招生重要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日程表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(1/2)</a:t>
            </a:r>
            <a:endParaRPr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32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54393" cy="9087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桃園市</a:t>
            </a:r>
            <a:r>
              <a:rPr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學年度國民中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學藝才音樂班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鑑定</a:t>
            </a:r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招生重要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日程表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(2/2)</a:t>
            </a:r>
            <a:endParaRPr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15054"/>
              </p:ext>
            </p:extLst>
          </p:nvPr>
        </p:nvGraphicFramePr>
        <p:xfrm>
          <a:off x="179512" y="1412776"/>
          <a:ext cx="8784976" cy="5256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648"/>
                <a:gridCol w="1894815"/>
                <a:gridCol w="2611546"/>
                <a:gridCol w="3684967"/>
              </a:tblGrid>
              <a:tr h="58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術科測驗成績寄發</a:t>
                      </a: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9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術科測驗成績複查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複查費用每科新臺幣</a:t>
                      </a: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元整</a:t>
                      </a:r>
                    </a:p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sz="16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大園國中教務處</a:t>
                      </a:r>
                    </a:p>
                  </a:txBody>
                  <a:tcPr marL="17780" marR="17780" marT="0" marB="0" anchor="ctr"/>
                </a:tc>
              </a:tr>
              <a:tr h="79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)~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繳交志願序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每日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地點：大園國中教務處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9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錄取通知單寄發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電腦分發結果審查作業</a:t>
                      </a:r>
                    </a:p>
                  </a:txBody>
                  <a:tcPr marL="17780" marR="17780" marT="0" marB="0" anchor="ctr"/>
                </a:tc>
              </a:tr>
              <a:tr h="79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分發結果複查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複查費用新臺幣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元整</a:t>
                      </a:r>
                    </a:p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大園國中教務處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9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x-none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公告各校錄取名單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x-none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當日18:00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前桃園市政府</a:t>
                      </a:r>
                      <a:r>
                        <a:rPr lang="x-none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教育局及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大園</a:t>
                      </a:r>
                      <a:r>
                        <a:rPr lang="x-none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國民中學網頁公告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674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x-none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5月4日(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x-none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x-none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x-none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1.上午9：00至11：00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x-none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各錄取學校報到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x-none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應備資料：錄取通知單與鑑定證</a:t>
                      </a:r>
                    </a:p>
                  </a:txBody>
                  <a:tcPr marL="17780" marR="177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6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517632" cy="4464496"/>
          </a:xfrm>
        </p:spPr>
        <p:txBody>
          <a:bodyPr>
            <a:noAutofit/>
          </a:bodyPr>
          <a:lstStyle/>
          <a:p>
            <a:pPr algn="l"/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）單科成績以滿分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100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分計算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五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科成績依上述成績計算比率合計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100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）主修、副修各評審原始成績滿分為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100 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分，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將各評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審原始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評分成績經轉換為標準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化分數（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70+10Z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後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平均，再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乘以分別所佔之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百分比即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為主修、副修成績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）術科測驗成績總分相同時，依主修、副修、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聽寫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樂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理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、視唱之分數為排序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）未達鑑定標準，得不足額錄取。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639949"/>
              </p:ext>
            </p:extLst>
          </p:nvPr>
        </p:nvGraphicFramePr>
        <p:xfrm>
          <a:off x="1187624" y="980728"/>
          <a:ext cx="6624734" cy="1005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774"/>
                <a:gridCol w="1042992"/>
                <a:gridCol w="1042992"/>
                <a:gridCol w="1042992"/>
                <a:gridCol w="1042992"/>
                <a:gridCol w="1042992"/>
              </a:tblGrid>
              <a:tr h="502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副修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樂理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視唱</a:t>
                      </a:r>
                    </a:p>
                  </a:txBody>
                  <a:tcPr marL="68580" marR="68580" marT="0" marB="0" anchor="ctr"/>
                </a:tc>
              </a:tr>
              <a:tr h="502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60%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10%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10%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10%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10%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755576" y="166970"/>
            <a:ext cx="7520054" cy="6480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術科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測驗說明</a:t>
            </a:r>
            <a:endParaRPr lang="zh-TW" alt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5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5B588-DC10-4EB1-AE34-D536FDABE42E}" type="slidenum">
              <a:rPr lang="zh-TW" altLang="en-US">
                <a:ea typeface="新細明體" charset="-120"/>
              </a:rPr>
              <a:pPr>
                <a:defRPr/>
              </a:pPr>
              <a:t>13</a:t>
            </a:fld>
            <a:endParaRPr lang="zh-TW" altLang="en-US">
              <a:ea typeface="新細明體" charset="-120"/>
            </a:endParaRPr>
          </a:p>
        </p:txBody>
      </p:sp>
      <p:sp>
        <p:nvSpPr>
          <p:cNvPr id="3" name="雲朵形 2"/>
          <p:cNvSpPr/>
          <p:nvPr/>
        </p:nvSpPr>
        <p:spPr bwMode="auto">
          <a:xfrm>
            <a:off x="6443663" y="549275"/>
            <a:ext cx="2592387" cy="15113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3600" dirty="0">
                <a:solidFill>
                  <a:schemeClr val="tx1"/>
                </a:solidFill>
                <a:latin typeface="Arial" pitchFamily="34" charset="0"/>
              </a:rPr>
              <a:t>聽寫</a:t>
            </a:r>
            <a:endParaRPr kumimoji="0" lang="en-US" altLang="zh-TW" sz="3600" dirty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kumimoji="0" lang="zh-TW" altLang="en-US" sz="3600" dirty="0">
                <a:latin typeface="Arial" pitchFamily="34" charset="0"/>
              </a:rPr>
              <a:t>範例</a:t>
            </a:r>
            <a:endParaRPr kumimoji="0" lang="zh-TW" altLang="en-US" sz="3600" dirty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endParaRPr kumimoji="0" lang="zh-TW" altLang="en-US" sz="3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88" name="矩形 4"/>
          <p:cNvSpPr>
            <a:spLocks noChangeArrowheads="1"/>
          </p:cNvSpPr>
          <p:nvPr/>
        </p:nvSpPr>
        <p:spPr bwMode="auto">
          <a:xfrm>
            <a:off x="3563938" y="2528888"/>
            <a:ext cx="3603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標楷體" pitchFamily="65" charset="-12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331913" y="1412875"/>
            <a:ext cx="5400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600">
                <a:latin typeface="Times New Roman" pitchFamily="18" charset="0"/>
                <a:ea typeface="標楷體" pitchFamily="65" charset="-120"/>
              </a:rPr>
              <a:t>一、音程</a:t>
            </a:r>
            <a:r>
              <a:rPr kumimoji="0" lang="en-US" altLang="zh-TW" sz="260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2600">
                <a:latin typeface="Times New Roman" pitchFamily="18" charset="0"/>
                <a:ea typeface="標楷體" pitchFamily="65" charset="-120"/>
              </a:rPr>
              <a:t>請寫出完整的音程名稱</a:t>
            </a:r>
            <a:r>
              <a:rPr kumimoji="0" lang="en-US" altLang="zh-TW" sz="2600"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260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6390" name="Picture 9" descr="中聽寫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7142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1258888" y="3573463"/>
            <a:ext cx="5400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600">
                <a:latin typeface="Times New Roman" pitchFamily="18" charset="0"/>
                <a:ea typeface="標楷體" pitchFamily="65" charset="-120"/>
              </a:rPr>
              <a:t>二、節奏</a:t>
            </a:r>
            <a:endParaRPr kumimoji="0" lang="en-US" altLang="zh-TW" sz="260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260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6392" name="Picture 12" descr="中聽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24325"/>
            <a:ext cx="23050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3203575" y="4221163"/>
            <a:ext cx="3529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latin typeface="Times New Roman" pitchFamily="18" charset="0"/>
                <a:ea typeface="標楷體" pitchFamily="65" charset="-120"/>
              </a:rPr>
              <a:t>記憶節奏，彈奏</a:t>
            </a:r>
            <a:r>
              <a:rPr kumimoji="0" lang="en-US" altLang="zh-TW" sz="2000">
                <a:latin typeface="Times New Roman" pitchFamily="18" charset="0"/>
                <a:ea typeface="標楷體" pitchFamily="65" charset="-120"/>
              </a:rPr>
              <a:t>3</a:t>
            </a:r>
            <a:r>
              <a:rPr kumimoji="0" lang="zh-TW" altLang="en-US" sz="2000">
                <a:latin typeface="Times New Roman" pitchFamily="18" charset="0"/>
                <a:ea typeface="標楷體" pitchFamily="65" charset="-120"/>
              </a:rPr>
              <a:t>次才開始寫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200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6394" name="Picture 14" descr="中聽寫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13325"/>
            <a:ext cx="70580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15"/>
          <p:cNvSpPr>
            <a:spLocks noChangeArrowheads="1"/>
          </p:cNvSpPr>
          <p:nvPr/>
        </p:nvSpPr>
        <p:spPr bwMode="auto">
          <a:xfrm>
            <a:off x="1331913" y="3284538"/>
            <a:ext cx="6769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>
                <a:latin typeface="Times New Roman" pitchFamily="18" charset="0"/>
                <a:ea typeface="標楷體" pitchFamily="65" charset="-120"/>
              </a:rPr>
              <a:t>(    ) (    ) (    ) (    ) (    )(    )(    ) (    ) (     ) (    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260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76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雲朵形 2"/>
          <p:cNvSpPr>
            <a:spLocks noGrp="1" noChangeArrowheads="1"/>
          </p:cNvSpPr>
          <p:nvPr>
            <p:ph type="title"/>
          </p:nvPr>
        </p:nvSpPr>
        <p:spPr>
          <a:xfrm>
            <a:off x="5651500" y="404813"/>
            <a:ext cx="2654300" cy="1287462"/>
          </a:xfrm>
          <a:custGeom>
            <a:avLst/>
            <a:gdLst>
              <a:gd name="T0" fmla="*/ 2147483647 w 43200"/>
              <a:gd name="T1" fmla="*/ 671153762 h 43200"/>
              <a:gd name="T2" fmla="*/ 2147483647 w 43200"/>
              <a:gd name="T3" fmla="*/ 1340878441 h 43200"/>
              <a:gd name="T4" fmla="*/ 30355853 w 43200"/>
              <a:gd name="T5" fmla="*/ 671153762 h 43200"/>
              <a:gd name="T6" fmla="*/ 2147483647 w 43200"/>
              <a:gd name="T7" fmla="*/ 76747696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lnTo>
                  <a:pt x="3900" y="14370"/>
                </a:ln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9BFEE9"/>
              </a:gs>
              <a:gs pos="35001">
                <a:srgbClr val="BAFDEE"/>
              </a:gs>
              <a:gs pos="100000">
                <a:srgbClr val="E4FFF9"/>
              </a:gs>
            </a:gsLst>
            <a:lin ang="16200000" scaled="1"/>
          </a:gradFill>
          <a:ln algn="ctr">
            <a:solidFill>
              <a:srgbClr val="15B39E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500" smtClean="0"/>
              <a:t/>
            </a:r>
            <a:br>
              <a:rPr lang="zh-TW" altLang="en-US" sz="2500" smtClean="0"/>
            </a:br>
            <a:r>
              <a:rPr lang="zh-TW" altLang="en-US" sz="3600" smtClean="0"/>
              <a:t>聽寫</a:t>
            </a:r>
            <a:r>
              <a:rPr lang="en-US" altLang="zh-TW" sz="3600" smtClean="0"/>
              <a:t/>
            </a:r>
            <a:br>
              <a:rPr lang="en-US" altLang="zh-TW" sz="3600" smtClean="0"/>
            </a:br>
            <a:r>
              <a:rPr lang="zh-TW" altLang="en-US" sz="3600" smtClean="0"/>
              <a:t>範例</a:t>
            </a:r>
            <a:r>
              <a:rPr lang="zh-TW" altLang="en-US" sz="4000" smtClean="0"/>
              <a:t/>
            </a:r>
            <a:br>
              <a:rPr lang="zh-TW" altLang="en-US" sz="4000" smtClean="0"/>
            </a:br>
            <a:endParaRPr lang="zh-TW" altLang="en-US" sz="4000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125538"/>
            <a:ext cx="7162800" cy="5286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zh-TW" altLang="en-US" sz="3000" smtClean="0"/>
              <a:t>三、曲調</a:t>
            </a:r>
          </a:p>
        </p:txBody>
      </p:sp>
      <p:pic>
        <p:nvPicPr>
          <p:cNvPr id="17412" name="Picture 5" descr="中聽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51165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116013" y="4941888"/>
            <a:ext cx="3384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>
                <a:latin typeface="Times New Roman" pitchFamily="18" charset="0"/>
                <a:ea typeface="標楷體" pitchFamily="65" charset="-120"/>
              </a:rPr>
              <a:t>五、和弦</a:t>
            </a:r>
          </a:p>
        </p:txBody>
      </p:sp>
      <p:pic>
        <p:nvPicPr>
          <p:cNvPr id="17414" name="Picture 7" descr="中聽寫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59769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971550" y="2708275"/>
            <a:ext cx="3384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>
                <a:latin typeface="Times New Roman" pitchFamily="18" charset="0"/>
                <a:ea typeface="標楷體" pitchFamily="65" charset="-120"/>
              </a:rPr>
              <a:t>四、二聲部曲調</a:t>
            </a:r>
          </a:p>
        </p:txBody>
      </p:sp>
      <p:pic>
        <p:nvPicPr>
          <p:cNvPr id="17416" name="Picture 9" descr="中聽 寫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516563"/>
            <a:ext cx="79565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4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AC6D2-8BA4-4213-855B-E8C8DDE65584}" type="slidenum">
              <a:rPr lang="zh-TW" altLang="en-US">
                <a:ea typeface="新細明體" charset="-120"/>
              </a:rPr>
              <a:pPr>
                <a:defRPr/>
              </a:pPr>
              <a:t>15</a:t>
            </a:fld>
            <a:endParaRPr lang="zh-TW" altLang="en-US">
              <a:ea typeface="新細明體" charset="-120"/>
            </a:endParaRPr>
          </a:p>
        </p:txBody>
      </p:sp>
      <p:sp>
        <p:nvSpPr>
          <p:cNvPr id="12291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412875"/>
            <a:ext cx="7772400" cy="1470025"/>
          </a:xfrm>
        </p:spPr>
        <p:txBody>
          <a:bodyPr/>
          <a:lstStyle/>
          <a:p>
            <a:pPr algn="l" eaLnBrk="1" hangingPunct="1"/>
            <a:r>
              <a:rPr lang="zh-TW" altLang="en-US" sz="3500" smtClean="0"/>
              <a:t>     </a:t>
            </a:r>
            <a:endParaRPr lang="en-US" altLang="zh-TW" sz="3500" smtClean="0"/>
          </a:p>
        </p:txBody>
      </p:sp>
      <p:sp>
        <p:nvSpPr>
          <p:cNvPr id="12292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41438"/>
            <a:ext cx="6400800" cy="7921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mtClean="0"/>
              <a:t>一、寫出音程的完全名稱</a:t>
            </a:r>
          </a:p>
          <a:p>
            <a:pPr marL="0" indent="0" eaLnBrk="1" hangingPunct="1">
              <a:buFontTx/>
              <a:buNone/>
            </a:pPr>
            <a:endParaRPr lang="zh-TW" altLang="en-US" smtClean="0"/>
          </a:p>
        </p:txBody>
      </p:sp>
      <p:sp>
        <p:nvSpPr>
          <p:cNvPr id="3" name="雲朵形 2"/>
          <p:cNvSpPr/>
          <p:nvPr/>
        </p:nvSpPr>
        <p:spPr bwMode="auto">
          <a:xfrm>
            <a:off x="5435600" y="549275"/>
            <a:ext cx="3240088" cy="15113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3600" smtClean="0">
                <a:latin typeface="Arial" charset="0"/>
              </a:rPr>
              <a:t>音樂常識</a:t>
            </a:r>
          </a:p>
          <a:p>
            <a:pPr algn="ctr" eaLnBrk="1" hangingPunct="1">
              <a:defRPr/>
            </a:pPr>
            <a:r>
              <a:rPr kumimoji="0" lang="zh-TW" altLang="en-US" sz="3600" smtClean="0">
                <a:solidFill>
                  <a:srgbClr val="000000"/>
                </a:solidFill>
                <a:latin typeface="Arial" charset="0"/>
              </a:rPr>
              <a:t>範例</a:t>
            </a:r>
            <a:endParaRPr kumimoji="0" lang="zh-TW" altLang="en-US" sz="3600" smtClean="0">
              <a:latin typeface="Arial" charset="0"/>
            </a:endParaRPr>
          </a:p>
          <a:p>
            <a:pPr algn="ctr" eaLnBrk="1" hangingPunct="1">
              <a:defRPr/>
            </a:pPr>
            <a:endParaRPr kumimoji="0" lang="zh-TW" altLang="en-US" sz="3600" smtClean="0">
              <a:latin typeface="Arial" charset="0"/>
            </a:endParaRPr>
          </a:p>
        </p:txBody>
      </p:sp>
      <p:sp>
        <p:nvSpPr>
          <p:cNvPr id="12294" name="矩形 4"/>
          <p:cNvSpPr>
            <a:spLocks noChangeArrowheads="1"/>
          </p:cNvSpPr>
          <p:nvPr/>
        </p:nvSpPr>
        <p:spPr bwMode="auto">
          <a:xfrm>
            <a:off x="3463925" y="2089150"/>
            <a:ext cx="360363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標楷體" pitchFamily="65" charset="-120"/>
            </a:endParaRPr>
          </a:p>
        </p:txBody>
      </p:sp>
      <p:pic>
        <p:nvPicPr>
          <p:cNvPr id="12295" name="Picture 13" descr="中樂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66913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611188" y="3141663"/>
            <a:ext cx="7777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endParaRPr kumimoji="0" lang="zh-TW" altLang="en-US">
              <a:latin typeface="Times New Roman" pitchFamily="18" charset="0"/>
              <a:ea typeface="標楷體" pitchFamily="65" charset="-120"/>
            </a:endParaRPr>
          </a:p>
          <a:p>
            <a:pPr>
              <a:buFontTx/>
              <a:buNone/>
            </a:pPr>
            <a:endParaRPr kumimoji="0" lang="zh-TW" altLang="en-US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297" name="Rectangle 18"/>
          <p:cNvSpPr>
            <a:spLocks noChangeArrowheads="1"/>
          </p:cNvSpPr>
          <p:nvPr/>
        </p:nvSpPr>
        <p:spPr bwMode="auto">
          <a:xfrm>
            <a:off x="468313" y="4292600"/>
            <a:ext cx="7777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zh-TW" altLang="en-US" sz="2800">
                <a:latin typeface="Times New Roman" pitchFamily="18" charset="0"/>
                <a:ea typeface="標楷體" pitchFamily="65" charset="-120"/>
              </a:rPr>
              <a:t>二、請填入大調名稱，或指定調的主音與調號</a:t>
            </a:r>
          </a:p>
          <a:p>
            <a:pPr>
              <a:buFontTx/>
              <a:buNone/>
            </a:pPr>
            <a:endParaRPr kumimoji="0" lang="zh-TW" altLang="en-US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2298" name="Picture 19" descr="中樂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41888"/>
            <a:ext cx="19431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0" descr="高樂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66913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1" descr="高樂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13325"/>
            <a:ext cx="48974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Rectangle 22"/>
          <p:cNvSpPr>
            <a:spLocks noChangeArrowheads="1"/>
          </p:cNvSpPr>
          <p:nvPr/>
        </p:nvSpPr>
        <p:spPr bwMode="auto">
          <a:xfrm>
            <a:off x="611188" y="5734050"/>
            <a:ext cx="7273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Times New Roman" pitchFamily="18" charset="0"/>
                <a:ea typeface="標楷體" pitchFamily="65" charset="-120"/>
              </a:rPr>
              <a:t>               (     )</a:t>
            </a:r>
            <a:r>
              <a:rPr kumimoji="0" lang="zh-TW" altLang="en-US" sz="2000">
                <a:latin typeface="Times New Roman" pitchFamily="18" charset="0"/>
                <a:ea typeface="標楷體" pitchFamily="65" charset="-120"/>
              </a:rPr>
              <a:t>大調                </a:t>
            </a:r>
            <a:r>
              <a:rPr kumimoji="0" lang="en-US" altLang="zh-TW" sz="2000">
                <a:latin typeface="Times New Roman" pitchFamily="18" charset="0"/>
                <a:ea typeface="標楷體" pitchFamily="65" charset="-120"/>
              </a:rPr>
              <a:t>A</a:t>
            </a:r>
            <a:r>
              <a:rPr kumimoji="0" lang="zh-TW" altLang="en-US" sz="2000">
                <a:latin typeface="Times New Roman" pitchFamily="18" charset="0"/>
                <a:ea typeface="標楷體" pitchFamily="65" charset="-120"/>
              </a:rPr>
              <a:t>大調                           </a:t>
            </a:r>
            <a:r>
              <a:rPr kumimoji="0" lang="en-US" altLang="zh-TW" sz="2000">
                <a:latin typeface="Times New Roman" pitchFamily="18" charset="0"/>
                <a:ea typeface="標楷體" pitchFamily="65" charset="-120"/>
              </a:rPr>
              <a:t>d</a:t>
            </a:r>
            <a:r>
              <a:rPr kumimoji="0" lang="zh-TW" altLang="en-US" sz="2000">
                <a:latin typeface="Times New Roman" pitchFamily="18" charset="0"/>
                <a:ea typeface="標楷體" pitchFamily="65" charset="-120"/>
              </a:rPr>
              <a:t>小調</a:t>
            </a:r>
          </a:p>
        </p:txBody>
      </p:sp>
    </p:spTree>
    <p:extLst>
      <p:ext uri="{BB962C8B-B14F-4D97-AF65-F5344CB8AC3E}">
        <p14:creationId xmlns:p14="http://schemas.microsoft.com/office/powerpoint/2010/main" val="28061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雲朵形 2"/>
          <p:cNvSpPr>
            <a:spLocks noGrp="1" noChangeArrowheads="1"/>
          </p:cNvSpPr>
          <p:nvPr>
            <p:ph type="title"/>
          </p:nvPr>
        </p:nvSpPr>
        <p:spPr>
          <a:xfrm>
            <a:off x="6084888" y="533400"/>
            <a:ext cx="2220912" cy="1143000"/>
          </a:xfrm>
          <a:custGeom>
            <a:avLst/>
            <a:gdLst>
              <a:gd name="T0" fmla="*/ 2147483647 w 43200"/>
              <a:gd name="T1" fmla="*/ 528987808 h 43200"/>
              <a:gd name="T2" fmla="*/ 2147483647 w 43200"/>
              <a:gd name="T3" fmla="*/ 1056849233 h 43200"/>
              <a:gd name="T4" fmla="*/ 21252277 w 43200"/>
              <a:gd name="T5" fmla="*/ 528987808 h 43200"/>
              <a:gd name="T6" fmla="*/ 2147483647 w 43200"/>
              <a:gd name="T7" fmla="*/ 60490761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lnTo>
                  <a:pt x="3900" y="14370"/>
                </a:ln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FF83B0"/>
              </a:gs>
              <a:gs pos="35001">
                <a:srgbClr val="FFA9C7"/>
              </a:gs>
              <a:gs pos="100000">
                <a:srgbClr val="FFDBE7"/>
              </a:gs>
            </a:gsLst>
            <a:lin ang="16200000" scaled="1"/>
          </a:gradFill>
          <a:ln algn="ctr">
            <a:solidFill>
              <a:srgbClr val="EA0F77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600" smtClean="0"/>
              <a:t/>
            </a:r>
            <a:br>
              <a:rPr lang="zh-TW" altLang="en-US" sz="2600" smtClean="0"/>
            </a:br>
            <a:r>
              <a:rPr lang="zh-TW" altLang="en-US" sz="2600" smtClean="0"/>
              <a:t/>
            </a:r>
            <a:br>
              <a:rPr lang="zh-TW" altLang="en-US" sz="2600" smtClean="0"/>
            </a:br>
            <a:r>
              <a:rPr lang="zh-TW" altLang="en-US" sz="2600" smtClean="0"/>
              <a:t>音樂常識</a:t>
            </a:r>
            <a:br>
              <a:rPr lang="zh-TW" altLang="en-US" sz="2600" smtClean="0"/>
            </a:br>
            <a:r>
              <a:rPr lang="zh-TW" altLang="en-US" sz="2600" smtClean="0"/>
              <a:t>範例</a:t>
            </a:r>
            <a:r>
              <a:rPr lang="zh-TW" altLang="en-US" sz="4000" smtClean="0"/>
              <a:t/>
            </a:r>
            <a:br>
              <a:rPr lang="zh-TW" altLang="en-US" sz="4000" smtClean="0"/>
            </a:br>
            <a:endParaRPr lang="zh-TW" alt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76400"/>
            <a:ext cx="755015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mtClean="0"/>
              <a:t>三、請在下列各譜表下方填入正確的音名</a:t>
            </a:r>
          </a:p>
        </p:txBody>
      </p:sp>
      <p:pic>
        <p:nvPicPr>
          <p:cNvPr id="13316" name="Picture 4" descr="中樂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15128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中樂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49500"/>
            <a:ext cx="15113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827088" y="3429000"/>
            <a:ext cx="73453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600">
                <a:latin typeface="Times New Roman" pitchFamily="18" charset="0"/>
                <a:ea typeface="標楷體" pitchFamily="65" charset="-120"/>
              </a:rPr>
              <a:t>四、請各音為主音，以臨時記號寫出指定的音階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US" sz="2600">
                <a:latin typeface="Times New Roman" pitchFamily="18" charset="0"/>
                <a:ea typeface="標楷體" pitchFamily="65" charset="-120"/>
              </a:rPr>
              <a:t>曲調小音階上行</a:t>
            </a:r>
          </a:p>
        </p:txBody>
      </p:sp>
      <p:pic>
        <p:nvPicPr>
          <p:cNvPr id="13319" name="Picture 8" descr="中樂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92600"/>
            <a:ext cx="62642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971550" y="5300663"/>
            <a:ext cx="352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971550" y="5157788"/>
            <a:ext cx="28082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US" sz="2600">
                <a:latin typeface="Times New Roman" pitchFamily="18" charset="0"/>
                <a:ea typeface="標楷體" pitchFamily="65" charset="-120"/>
              </a:rPr>
              <a:t>商調式上行</a:t>
            </a:r>
          </a:p>
        </p:txBody>
      </p:sp>
      <p:pic>
        <p:nvPicPr>
          <p:cNvPr id="13322" name="Picture 11" descr="中樂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589588"/>
            <a:ext cx="626427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中樂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20938"/>
            <a:ext cx="15113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1116013" y="3068638"/>
            <a:ext cx="28082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26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1187450" y="2997200"/>
            <a:ext cx="5976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Times New Roman" pitchFamily="18" charset="0"/>
                <a:ea typeface="標楷體" pitchFamily="65" charset="-120"/>
              </a:rPr>
              <a:t>           </a:t>
            </a:r>
            <a:r>
              <a:rPr kumimoji="0" lang="en-US" altLang="zh-TW" sz="1800">
                <a:latin typeface="Times New Roman" pitchFamily="18" charset="0"/>
                <a:ea typeface="標楷體" pitchFamily="65" charset="-120"/>
              </a:rPr>
              <a:t>(          )               (            )                (           )</a:t>
            </a:r>
            <a:endParaRPr kumimoji="0" lang="en-US" altLang="zh-TW" sz="260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44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雲朵形 2"/>
          <p:cNvSpPr>
            <a:spLocks noGrp="1" noChangeArrowheads="1"/>
          </p:cNvSpPr>
          <p:nvPr>
            <p:ph type="title"/>
          </p:nvPr>
        </p:nvSpPr>
        <p:spPr>
          <a:xfrm>
            <a:off x="5003800" y="533400"/>
            <a:ext cx="3302000" cy="1143000"/>
          </a:xfrm>
          <a:custGeom>
            <a:avLst/>
            <a:gdLst>
              <a:gd name="T0" fmla="*/ 2147483647 w 43200"/>
              <a:gd name="T1" fmla="*/ 528987808 h 43200"/>
              <a:gd name="T2" fmla="*/ 2147483647 w 43200"/>
              <a:gd name="T3" fmla="*/ 1056849233 h 43200"/>
              <a:gd name="T4" fmla="*/ 46978211 w 43200"/>
              <a:gd name="T5" fmla="*/ 528987808 h 43200"/>
              <a:gd name="T6" fmla="*/ 2147483647 w 43200"/>
              <a:gd name="T7" fmla="*/ 60490761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lnTo>
                  <a:pt x="3900" y="14370"/>
                </a:ln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FF83B0"/>
              </a:gs>
              <a:gs pos="35001">
                <a:srgbClr val="FFA9C7"/>
              </a:gs>
              <a:gs pos="100000">
                <a:srgbClr val="FFDBE7"/>
              </a:gs>
            </a:gsLst>
            <a:lin ang="16200000" scaled="1"/>
          </a:gradFill>
          <a:ln algn="ctr">
            <a:solidFill>
              <a:srgbClr val="EA0F77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/>
              <a:t/>
            </a:r>
            <a:br>
              <a:rPr lang="zh-TW" altLang="en-US" sz="3600" smtClean="0"/>
            </a:br>
            <a:r>
              <a:rPr lang="zh-TW" altLang="en-US" sz="3600" smtClean="0"/>
              <a:t>音樂常識</a:t>
            </a:r>
            <a:br>
              <a:rPr lang="zh-TW" altLang="en-US" sz="3600" smtClean="0"/>
            </a:br>
            <a:r>
              <a:rPr lang="zh-TW" altLang="en-US" sz="3600" smtClean="0"/>
              <a:t>範例</a:t>
            </a:r>
            <a:br>
              <a:rPr lang="zh-TW" altLang="en-US" sz="3600" smtClean="0"/>
            </a:br>
            <a:endParaRPr lang="zh-TW" altLang="en-US" sz="36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700213"/>
            <a:ext cx="7532688" cy="11525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zh-TW" altLang="en-US" sz="2600" smtClean="0"/>
          </a:p>
          <a:p>
            <a:pPr eaLnBrk="1" hangingPunct="1">
              <a:buFontTx/>
              <a:buNone/>
            </a:pPr>
            <a:endParaRPr lang="en-US" altLang="zh-TW" sz="2600" smtClean="0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827088" y="1844675"/>
            <a:ext cx="75326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zh-TW" altLang="en-US" sz="2600">
                <a:latin typeface="Times New Roman" pitchFamily="18" charset="0"/>
                <a:ea typeface="標楷體" pitchFamily="65" charset="-120"/>
              </a:rPr>
              <a:t>五、填入一個適當的音符或拍號</a:t>
            </a:r>
          </a:p>
          <a:p>
            <a:pPr>
              <a:buFontTx/>
              <a:buNone/>
            </a:pPr>
            <a:endParaRPr kumimoji="0" lang="en-US" altLang="zh-TW" sz="260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4341" name="Picture 7" descr="中樂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20938"/>
            <a:ext cx="47529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3779838" y="2565400"/>
            <a:ext cx="288925" cy="503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5364163" y="2636838"/>
            <a:ext cx="288925" cy="3603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1116013" y="4724400"/>
            <a:ext cx="75326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zh-TW" altLang="en-US" sz="2600">
                <a:latin typeface="Times New Roman" pitchFamily="18" charset="0"/>
                <a:ea typeface="標楷體" pitchFamily="65" charset="-120"/>
              </a:rPr>
              <a:t>六、選擇題</a:t>
            </a:r>
          </a:p>
          <a:p>
            <a:pPr>
              <a:buFontTx/>
              <a:buNone/>
            </a:pPr>
            <a:r>
              <a:rPr kumimoji="0" lang="en-US" altLang="zh-TW" sz="2600">
                <a:latin typeface="Times New Roman" pitchFamily="18" charset="0"/>
                <a:ea typeface="標楷體" pitchFamily="65" charset="-120"/>
              </a:rPr>
              <a:t>(    )cresc.</a:t>
            </a:r>
            <a:r>
              <a:rPr kumimoji="0" lang="zh-TW" altLang="en-US" sz="2600">
                <a:latin typeface="Times New Roman" pitchFamily="18" charset="0"/>
                <a:ea typeface="標楷體" pitchFamily="65" charset="-120"/>
              </a:rPr>
              <a:t>此術語的意思是 </a:t>
            </a:r>
            <a:r>
              <a:rPr kumimoji="0" lang="en-US" altLang="zh-TW" sz="2600">
                <a:latin typeface="Times New Roman" pitchFamily="18" charset="0"/>
                <a:ea typeface="標楷體" pitchFamily="65" charset="-120"/>
              </a:rPr>
              <a:t>(1)</a:t>
            </a:r>
            <a:r>
              <a:rPr kumimoji="0" lang="zh-TW" altLang="en-US" sz="2600">
                <a:latin typeface="Times New Roman" pitchFamily="18" charset="0"/>
                <a:ea typeface="標楷體" pitchFamily="65" charset="-120"/>
              </a:rPr>
              <a:t>漸快 </a:t>
            </a:r>
            <a:r>
              <a:rPr kumimoji="0" lang="en-US" altLang="zh-TW" sz="2600">
                <a:latin typeface="Times New Roman" pitchFamily="18" charset="0"/>
                <a:ea typeface="標楷體" pitchFamily="65" charset="-120"/>
              </a:rPr>
              <a:t>(2)</a:t>
            </a:r>
            <a:r>
              <a:rPr kumimoji="0" lang="zh-TW" altLang="en-US" sz="2600">
                <a:latin typeface="Times New Roman" pitchFamily="18" charset="0"/>
                <a:ea typeface="標楷體" pitchFamily="65" charset="-120"/>
              </a:rPr>
              <a:t>漸強 </a:t>
            </a:r>
            <a:r>
              <a:rPr kumimoji="0" lang="en-US" altLang="zh-TW" sz="2600">
                <a:latin typeface="Times New Roman" pitchFamily="18" charset="0"/>
                <a:ea typeface="標楷體" pitchFamily="65" charset="-120"/>
              </a:rPr>
              <a:t>(3)</a:t>
            </a:r>
            <a:r>
              <a:rPr kumimoji="0" lang="zh-TW" altLang="en-US" sz="2600">
                <a:latin typeface="Times New Roman" pitchFamily="18" charset="0"/>
                <a:ea typeface="標楷體" pitchFamily="65" charset="-120"/>
              </a:rPr>
              <a:t>漸慢</a:t>
            </a:r>
          </a:p>
          <a:p>
            <a:pPr>
              <a:buFontTx/>
              <a:buNone/>
            </a:pPr>
            <a:endParaRPr kumimoji="0" lang="en-US" altLang="zh-TW" sz="26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611188" y="3284538"/>
            <a:ext cx="777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latin typeface="Times New Roman" pitchFamily="18" charset="0"/>
                <a:ea typeface="標楷體" pitchFamily="65" charset="-120"/>
              </a:rPr>
              <a:t>      </a:t>
            </a:r>
            <a:r>
              <a:rPr kumimoji="0" lang="zh-TW" altLang="en-US" sz="2600">
                <a:latin typeface="Times New Roman" pitchFamily="18" charset="0"/>
                <a:ea typeface="標楷體" pitchFamily="65" charset="-120"/>
              </a:rPr>
              <a:t>請寫出拍號，並劃出正確的小節線。</a:t>
            </a:r>
            <a:endParaRPr kumimoji="0" lang="en-US" altLang="zh-TW" sz="260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4346" name="Picture 13" descr="高樂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71294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1619250" y="4149725"/>
            <a:ext cx="215900" cy="358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64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B4D5B-98F3-4AF2-8F42-47DB8DE49107}" type="slidenum">
              <a:rPr lang="zh-TW" altLang="en-US">
                <a:ea typeface="新細明體" charset="-120"/>
              </a:rPr>
              <a:pPr>
                <a:defRPr/>
              </a:pPr>
              <a:t>18</a:t>
            </a:fld>
            <a:endParaRPr lang="zh-TW" altLang="en-US">
              <a:ea typeface="新細明體" charset="-120"/>
            </a:endParaRPr>
          </a:p>
        </p:txBody>
      </p:sp>
      <p:sp>
        <p:nvSpPr>
          <p:cNvPr id="3" name="雲朵形 2"/>
          <p:cNvSpPr/>
          <p:nvPr/>
        </p:nvSpPr>
        <p:spPr bwMode="auto">
          <a:xfrm>
            <a:off x="6443663" y="549275"/>
            <a:ext cx="2520950" cy="15113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3600" dirty="0">
                <a:solidFill>
                  <a:schemeClr val="tx1"/>
                </a:solidFill>
                <a:latin typeface="Arial" pitchFamily="34" charset="0"/>
              </a:rPr>
              <a:t>視唱</a:t>
            </a:r>
            <a:endParaRPr kumimoji="0" lang="en-US" altLang="zh-TW" sz="3600" dirty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kumimoji="0" lang="zh-TW" altLang="en-US" sz="3600" dirty="0">
                <a:latin typeface="Arial" pitchFamily="34" charset="0"/>
              </a:rPr>
              <a:t>範例</a:t>
            </a:r>
            <a:endParaRPr kumimoji="0" lang="zh-TW" altLang="en-US" sz="3600" dirty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endParaRPr kumimoji="0" lang="zh-TW" altLang="en-US" sz="3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3419475" y="2565400"/>
            <a:ext cx="360363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標楷體" pitchFamily="65" charset="-120"/>
            </a:endParaRPr>
          </a:p>
        </p:txBody>
      </p:sp>
      <p:pic>
        <p:nvPicPr>
          <p:cNvPr id="15365" name="Picture 7" descr="中樂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54006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中樂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44900"/>
            <a:ext cx="58324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0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4314" y="1124744"/>
            <a:ext cx="8600174" cy="4525963"/>
          </a:xfrm>
        </p:spPr>
        <p:txBody>
          <a:bodyPr>
            <a:noAutofit/>
          </a:bodyPr>
          <a:lstStyle/>
          <a:p>
            <a:pPr marL="0" indent="0" eaLnBrk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須就下列七組術科測驗中選擇一項為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主修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，另一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組之一項為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副修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/>
              <a:t>(1)</a:t>
            </a:r>
            <a:r>
              <a:rPr lang="zh-TW" altLang="zh-TW" sz="2400" dirty="0"/>
              <a:t>鋼琴組。</a:t>
            </a:r>
          </a:p>
          <a:p>
            <a:pPr marL="0" indent="0">
              <a:buNone/>
            </a:pPr>
            <a:r>
              <a:rPr lang="en-US" altLang="zh-TW" sz="2400" dirty="0"/>
              <a:t>(2)</a:t>
            </a:r>
            <a:r>
              <a:rPr lang="zh-TW" altLang="zh-TW" sz="2400" dirty="0"/>
              <a:t>弦樂組：</a:t>
            </a:r>
            <a:r>
              <a:rPr lang="zh-TW" altLang="zh-TW" sz="2000" dirty="0"/>
              <a:t>小提琴、中提琴、大提琴、低音提琴、豎琴、古典吉他。</a:t>
            </a:r>
          </a:p>
          <a:p>
            <a:pPr marL="0" indent="0">
              <a:buNone/>
            </a:pPr>
            <a:r>
              <a:rPr lang="en-US" altLang="zh-TW" sz="2400" dirty="0"/>
              <a:t>(3)</a:t>
            </a:r>
            <a:r>
              <a:rPr lang="zh-TW" altLang="zh-TW" sz="2400" dirty="0"/>
              <a:t>管樂組：</a:t>
            </a:r>
            <a:r>
              <a:rPr lang="zh-TW" altLang="zh-TW" sz="2000" dirty="0"/>
              <a:t>銅管樂器（小號、長號、法國號、上低音號、低音號）</a:t>
            </a:r>
          </a:p>
          <a:p>
            <a:pPr marL="0" indent="0">
              <a:buNone/>
            </a:pPr>
            <a:r>
              <a:rPr lang="en-US" altLang="zh-TW" sz="2400" dirty="0"/>
              <a:t>         </a:t>
            </a:r>
            <a:r>
              <a:rPr lang="zh-TW" altLang="en-US" sz="2400" dirty="0" smtClean="0"/>
              <a:t>           </a:t>
            </a:r>
            <a:r>
              <a:rPr lang="en-US" altLang="zh-TW" sz="2400" dirty="0" smtClean="0"/>
              <a:t> </a:t>
            </a:r>
            <a:r>
              <a:rPr lang="zh-TW" altLang="zh-TW" sz="2000" dirty="0"/>
              <a:t>木管樂器（直笛、長笛、雙簧管、單簧管、低音管、薩克管）</a:t>
            </a:r>
          </a:p>
          <a:p>
            <a:pPr marL="0" indent="0">
              <a:buNone/>
            </a:pPr>
            <a:r>
              <a:rPr lang="en-US" altLang="zh-TW" sz="2400" dirty="0"/>
              <a:t>(4)</a:t>
            </a:r>
            <a:r>
              <a:rPr lang="zh-TW" altLang="zh-TW" sz="2400" dirty="0"/>
              <a:t>打擊樂組。</a:t>
            </a:r>
          </a:p>
          <a:p>
            <a:pPr marL="0" indent="0">
              <a:buNone/>
            </a:pPr>
            <a:r>
              <a:rPr lang="en-US" altLang="zh-TW" sz="2400" dirty="0"/>
              <a:t>(5)</a:t>
            </a:r>
            <a:r>
              <a:rPr lang="zh-TW" altLang="zh-TW" sz="2400" dirty="0"/>
              <a:t>理論作曲組。</a:t>
            </a:r>
          </a:p>
          <a:p>
            <a:pPr marL="0" indent="0">
              <a:buNone/>
            </a:pPr>
            <a:r>
              <a:rPr lang="en-US" altLang="zh-TW" sz="2400" dirty="0"/>
              <a:t>(6)</a:t>
            </a:r>
            <a:r>
              <a:rPr lang="zh-TW" altLang="zh-TW" sz="2400" dirty="0"/>
              <a:t>聲樂組</a:t>
            </a:r>
            <a:r>
              <a:rPr lang="zh-TW" altLang="zh-TW" sz="2000" dirty="0"/>
              <a:t>〈七年級限副修，八、九年級學生得以聲樂為主修〉。</a:t>
            </a:r>
          </a:p>
          <a:p>
            <a:pPr marL="0" indent="0" eaLnBrk="0" hangingPunct="0">
              <a:buNone/>
            </a:pPr>
            <a:r>
              <a:rPr lang="en-US" altLang="zh-TW" sz="2400" dirty="0"/>
              <a:t>(7)</a:t>
            </a:r>
            <a:r>
              <a:rPr lang="zh-TW" altLang="zh-TW" sz="2400" dirty="0"/>
              <a:t>國樂組：</a:t>
            </a:r>
            <a:r>
              <a:rPr lang="zh-TW" altLang="zh-TW" sz="2000" b="1" dirty="0"/>
              <a:t>弦樂器</a:t>
            </a:r>
            <a:r>
              <a:rPr lang="en-US" altLang="zh-TW" sz="2000" dirty="0"/>
              <a:t>(</a:t>
            </a:r>
            <a:r>
              <a:rPr lang="zh-TW" altLang="zh-TW" sz="2000" dirty="0"/>
              <a:t>胡琴、革胡【可用大提琴代替】、倍革胡【可用</a:t>
            </a:r>
            <a:r>
              <a:rPr lang="zh-TW" altLang="zh-TW" sz="2000" dirty="0" smtClean="0"/>
              <a:t>低</a:t>
            </a:r>
            <a:r>
              <a:rPr lang="zh-TW" altLang="en-US" sz="2000" dirty="0" smtClean="0"/>
              <a:t> </a:t>
            </a:r>
            <a:endParaRPr lang="en-US" altLang="zh-TW" sz="2000" dirty="0" smtClean="0"/>
          </a:p>
          <a:p>
            <a:pPr marL="0" indent="0" eaLnBrk="0" hangingPunc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            </a:t>
            </a:r>
            <a:r>
              <a:rPr lang="zh-TW" altLang="zh-TW" sz="2000" dirty="0" smtClean="0"/>
              <a:t>音</a:t>
            </a:r>
            <a:r>
              <a:rPr lang="zh-TW" altLang="zh-TW" sz="2000" dirty="0"/>
              <a:t>提琴代替】、琵琶</a:t>
            </a:r>
            <a:r>
              <a:rPr lang="zh-TW" altLang="zh-TW" sz="2000" dirty="0" smtClean="0"/>
              <a:t>、柳葉琴</a:t>
            </a:r>
            <a:r>
              <a:rPr lang="zh-TW" altLang="zh-TW" sz="2000" dirty="0"/>
              <a:t>、古箏、揚琴、阮、月琴、三絃</a:t>
            </a:r>
            <a:r>
              <a:rPr lang="en-US" altLang="zh-TW" sz="2000" dirty="0" smtClean="0"/>
              <a:t>)</a:t>
            </a:r>
            <a:endParaRPr lang="en-US" altLang="zh-TW" sz="2000" dirty="0"/>
          </a:p>
          <a:p>
            <a:pPr marL="0" indent="0" eaLnBrk="0" hangingPunc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                     </a:t>
            </a:r>
            <a:r>
              <a:rPr lang="zh-TW" altLang="zh-TW" sz="2000" b="1" dirty="0" smtClean="0"/>
              <a:t>管樂器</a:t>
            </a:r>
            <a:r>
              <a:rPr lang="en-US" altLang="zh-TW" sz="2000" dirty="0"/>
              <a:t>(</a:t>
            </a:r>
            <a:r>
              <a:rPr lang="zh-TW" altLang="zh-TW" sz="2000" dirty="0"/>
              <a:t>中國笛、簫、笙、排簫、嗩吶</a:t>
            </a:r>
            <a:r>
              <a:rPr lang="en-US" altLang="zh-TW" sz="2000" dirty="0"/>
              <a:t>)</a:t>
            </a:r>
            <a:r>
              <a:rPr lang="zh-TW" altLang="zh-TW" sz="2000" dirty="0"/>
              <a:t>、 </a:t>
            </a:r>
            <a:r>
              <a:rPr lang="zh-TW" altLang="zh-TW" sz="2000" b="1" dirty="0"/>
              <a:t>敲擊樂</a:t>
            </a:r>
          </a:p>
          <a:p>
            <a:pPr marL="0" indent="0" eaLnBrk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>
              <a:buNone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55576" y="166970"/>
            <a:ext cx="7520054" cy="8857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術科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測驗說明</a:t>
            </a:r>
            <a:endParaRPr lang="zh-TW" alt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/>
          <a:stretch/>
        </p:blipFill>
        <p:spPr>
          <a:xfrm>
            <a:off x="827584" y="1193074"/>
            <a:ext cx="7560840" cy="549836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05670DF-AD47-4407-8A10-03F9854ECCA1}" type="slidenum">
              <a:rPr lang="zh-TW" altLang="en-US">
                <a:ea typeface="新細明體" charset="-120"/>
              </a:rPr>
              <a:pPr>
                <a:defRPr/>
              </a:pPr>
              <a:t>2</a:t>
            </a:fld>
            <a:endParaRPr lang="zh-TW" altLang="en-US">
              <a:ea typeface="新細明體" charset="-120"/>
            </a:endParaRPr>
          </a:p>
        </p:txBody>
      </p:sp>
      <p:grpSp>
        <p:nvGrpSpPr>
          <p:cNvPr id="3075" name="群組 5"/>
          <p:cNvGrpSpPr>
            <a:grpSpLocks/>
          </p:cNvGrpSpPr>
          <p:nvPr/>
        </p:nvGrpSpPr>
        <p:grpSpPr bwMode="auto">
          <a:xfrm>
            <a:off x="2266950" y="49560"/>
            <a:ext cx="6424613" cy="1219200"/>
            <a:chOff x="2699792" y="176425"/>
            <a:chExt cx="6424292" cy="1218738"/>
          </a:xfrm>
        </p:grpSpPr>
        <p:pic>
          <p:nvPicPr>
            <p:cNvPr id="3078" name="圖片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658" y="176425"/>
              <a:ext cx="6363426" cy="121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標題 11"/>
            <p:cNvSpPr txBox="1">
              <a:spLocks/>
            </p:cNvSpPr>
            <p:nvPr/>
          </p:nvSpPr>
          <p:spPr bwMode="auto">
            <a:xfrm>
              <a:off x="2699792" y="452545"/>
              <a:ext cx="3384381" cy="71410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6000" dirty="0">
                  <a:latin typeface="文鼎中特廣告體" pitchFamily="34" charset="-120"/>
                  <a:ea typeface="文鼎中特廣告體" pitchFamily="34" charset="-120"/>
                </a:rPr>
                <a:t>簡章下載</a:t>
              </a:r>
            </a:p>
          </p:txBody>
        </p:sp>
      </p:grpSp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1123"/>
            <a:ext cx="1728192" cy="120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2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557787"/>
              </p:ext>
            </p:extLst>
          </p:nvPr>
        </p:nvGraphicFramePr>
        <p:xfrm>
          <a:off x="107504" y="1772816"/>
          <a:ext cx="8856985" cy="42484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28548"/>
                <a:gridCol w="1771397"/>
                <a:gridCol w="1328548"/>
                <a:gridCol w="1735889"/>
                <a:gridCol w="2692603"/>
              </a:tblGrid>
              <a:tr h="535834">
                <a:tc>
                  <a:txBody>
                    <a:bodyPr/>
                    <a:lstStyle/>
                    <a:p>
                      <a:pPr indent="304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項次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304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時</a:t>
                      </a:r>
                      <a:r>
                        <a:rPr lang="en-US" sz="1400" kern="100" dirty="0">
                          <a:effectLst/>
                        </a:rPr>
                        <a:t>   </a:t>
                      </a:r>
                      <a:r>
                        <a:rPr lang="zh-TW" sz="1400" kern="100" dirty="0">
                          <a:effectLst/>
                        </a:rPr>
                        <a:t>間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地</a:t>
                      </a:r>
                      <a:r>
                        <a:rPr lang="en-US" sz="1400" kern="100" dirty="0">
                          <a:effectLst/>
                        </a:rPr>
                        <a:t>   </a:t>
                      </a:r>
                      <a:r>
                        <a:rPr lang="zh-TW" sz="1400" kern="100" dirty="0">
                          <a:effectLst/>
                        </a:rPr>
                        <a:t>點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內</a:t>
                      </a:r>
                      <a:r>
                        <a:rPr lang="en-US" sz="1400" kern="100" dirty="0">
                          <a:effectLst/>
                        </a:rPr>
                        <a:t>      </a:t>
                      </a:r>
                      <a:r>
                        <a:rPr lang="zh-TW" sz="1400" kern="100" dirty="0">
                          <a:effectLst/>
                        </a:rPr>
                        <a:t>容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說明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/>
                </a:tc>
              </a:tr>
              <a:tr h="1188384">
                <a:tc rowSpan="3">
                  <a:txBody>
                    <a:bodyPr/>
                    <a:lstStyle/>
                    <a:p>
                      <a:pPr indent="304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  <a:p>
                      <a:pPr indent="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星期六</a:t>
                      </a:r>
                      <a:r>
                        <a:rPr 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8:10-9:40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大園國中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共同科目測驗</a:t>
                      </a:r>
                    </a:p>
                    <a:p>
                      <a:pPr indent="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304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聽寫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、樂理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endParaRPr lang="en-US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共同科目測驗請攜帶鉛筆、</a:t>
                      </a:r>
                    </a:p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藍黑原子筆及修正用品。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禁止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攜帶任何電子器材入場。</a:t>
                      </a:r>
                    </a:p>
                    <a:p>
                      <a:pPr marL="152400" indent="-152400" algn="l" eaLnBrk="0">
                        <a:spcAft>
                          <a:spcPts val="0"/>
                        </a:spcAft>
                      </a:pPr>
                      <a:endParaRPr lang="en-US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52400" indent="-152400" algn="l" eaLnBrk="0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共同科目正式測驗前有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52400" indent="-152400" algn="l" eaLnBrk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分鐘的說明時間，請考生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提前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分鐘入座。</a:t>
                      </a:r>
                    </a:p>
                    <a:p>
                      <a:pPr marL="152400" indent="-152400" algn="l" eaLnBrk="0">
                        <a:spcAft>
                          <a:spcPts val="0"/>
                        </a:spcAft>
                      </a:pPr>
                      <a:endParaRPr lang="en-US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52400" indent="-152400" algn="l" eaLnBrk="0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個別測驗請考生於休息室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等候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唱名，唱名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次未到者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視同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棄權。</a:t>
                      </a:r>
                    </a:p>
                  </a:txBody>
                  <a:tcPr marL="68580" marR="68580" marT="0" marB="0"/>
                </a:tc>
              </a:tr>
              <a:tr h="13358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  <a:p>
                      <a:pPr indent="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星期六</a:t>
                      </a:r>
                      <a:r>
                        <a:rPr 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indent="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10:00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開始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大園國中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個別測驗</a:t>
                      </a:r>
                    </a:p>
                    <a:p>
                      <a:pPr indent="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883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  <a:p>
                      <a:pPr indent="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08:10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大園國中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個別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899592" y="476673"/>
            <a:ext cx="7520054" cy="64807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術科測驗時間、地點、內容</a:t>
            </a:r>
          </a:p>
        </p:txBody>
      </p:sp>
    </p:spTree>
    <p:extLst>
      <p:ext uri="{BB962C8B-B14F-4D97-AF65-F5344CB8AC3E}">
        <p14:creationId xmlns:p14="http://schemas.microsoft.com/office/powerpoint/2010/main" val="234239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zh-TW" sz="5100" dirty="0" smtClean="0"/>
          </a:p>
          <a:p>
            <a:pPr marL="514350" indent="-514350" eaLnBrk="0" hangingPunct="0">
              <a:buAutoNum type="arabicPeriod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考生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憑鑑定證入場，並遵守一切試場規則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eaLnBrk="0" hangingPunct="0">
              <a:buAutoNum type="arabicPeriod"/>
            </a:pPr>
            <a:endParaRPr lang="zh-TW" altLang="zh-TW" sz="1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聽寫及樂理，所有考生同時筆試；視唱及主、副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修科目均分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舉行個別測驗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buNone/>
            </a:pPr>
            <a:endParaRPr lang="en-US" altLang="zh-TW" sz="1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樂理以國民小學九年一貫課程綱要「藝術與人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文學習領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buNone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域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」之一至六年級音樂部分之能力指標內容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為基本範圍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buNone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視唱及聽寫以桃園市國民小學藝術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才能音樂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班視唱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buNone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課程綱要為參考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buNone/>
            </a:pPr>
            <a:endParaRPr lang="zh-TW" altLang="zh-TW" sz="1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buNone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自備伴奏，除鋼琴、木琴</a:t>
            </a:r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(61</a:t>
            </a:r>
            <a:r>
              <a:rPr lang="zh-TW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鍵，音域</a:t>
            </a:r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C2-C7</a:t>
            </a:r>
            <a:r>
              <a:rPr lang="zh-TW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）、</a:t>
            </a:r>
            <a:r>
              <a:rPr lang="zh-TW" altLang="zh-TW" sz="2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小鼓及</a:t>
            </a:r>
            <a:endParaRPr lang="en-US" altLang="zh-TW" sz="26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buNone/>
            </a:pPr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定音鼓</a:t>
            </a:r>
            <a:r>
              <a:rPr lang="zh-TW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32,29,26,23</a:t>
            </a:r>
            <a:r>
              <a:rPr lang="zh-TW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吋）外，其他樂器由</a:t>
            </a:r>
            <a:r>
              <a:rPr lang="zh-TW" altLang="zh-TW" sz="2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考生自備</a:t>
            </a:r>
            <a:r>
              <a:rPr lang="zh-TW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27584" y="116632"/>
            <a:ext cx="7520054" cy="64807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注意事項</a:t>
            </a:r>
            <a:endParaRPr lang="zh-TW" alt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79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zh-TW" sz="5100" dirty="0" smtClean="0"/>
          </a:p>
          <a:p>
            <a:pPr marL="0" indent="0" eaLnBrk="0" hangingPunct="0">
              <a:lnSpc>
                <a:spcPct val="80000"/>
              </a:lnSpc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5.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任何樂曲（包括音階、琶音）均須背譜，且不必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反覆。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lnSpc>
                <a:spcPct val="80000"/>
              </a:lnSpc>
              <a:buNone/>
            </a:pPr>
            <a:endParaRPr lang="zh-TW" altLang="zh-TW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lnSpc>
                <a:spcPct val="80000"/>
              </a:lnSpc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6. </a:t>
            </a:r>
            <a:r>
              <a:rPr lang="zh-TW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主修指定曲訂於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日（星期三）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10:00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於桃園市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lnSpc>
                <a:spcPct val="80000"/>
              </a:lnSpc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教育局及大園國民中學網站公布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lnSpc>
                <a:spcPct val="80000"/>
              </a:lnSpc>
              <a:buNone/>
            </a:pPr>
            <a:endParaRPr lang="en-US" altLang="zh-TW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 hangingPunct="0">
              <a:lnSpc>
                <a:spcPct val="80000"/>
              </a:lnSpc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身心障礙考生，得視其需求調整測驗工具及測驗方式。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1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27584" y="116632"/>
            <a:ext cx="7520054" cy="64807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注意事項</a:t>
            </a:r>
            <a:endParaRPr lang="zh-TW" alt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61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0"/>
            <a:ext cx="473310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588" y="836712"/>
            <a:ext cx="5308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桃園市</a:t>
            </a:r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學年度國民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中學</a:t>
            </a:r>
            <a:endParaRPr lang="en-US" altLang="zh-TW" sz="32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藝術才能音樂班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319" y="1988840"/>
            <a:ext cx="54575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鑑定招生家長說明會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179512" y="3284984"/>
            <a:ext cx="4896544" cy="23479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若有任何相關疑問及建議事宜，請電洽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3862029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610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612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618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086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" y="797677"/>
            <a:ext cx="9144000" cy="6051286"/>
          </a:xfrm>
          <a:prstGeom prst="rect">
            <a:avLst/>
          </a:prstGeom>
        </p:spPr>
      </p:pic>
      <p:pic>
        <p:nvPicPr>
          <p:cNvPr id="9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725"/>
            <a:ext cx="63637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3320"/>
            <a:ext cx="224155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1"/>
          <p:cNvSpPr txBox="1">
            <a:spLocks/>
          </p:cNvSpPr>
          <p:nvPr/>
        </p:nvSpPr>
        <p:spPr bwMode="auto">
          <a:xfrm>
            <a:off x="1475657" y="49560"/>
            <a:ext cx="3384550" cy="7143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6000" dirty="0">
                <a:latin typeface="文鼎中特廣告體" pitchFamily="34" charset="-120"/>
                <a:ea typeface="文鼎中特廣告體" pitchFamily="34" charset="-120"/>
              </a:rPr>
              <a:t>簡章下載</a:t>
            </a:r>
          </a:p>
        </p:txBody>
      </p:sp>
    </p:spTree>
    <p:extLst>
      <p:ext uri="{BB962C8B-B14F-4D97-AF65-F5344CB8AC3E}">
        <p14:creationId xmlns:p14="http://schemas.microsoft.com/office/powerpoint/2010/main" val="34415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B61F4E0-0543-459A-BDD4-C74294E29B87}" type="slidenum">
              <a:rPr lang="zh-TW" altLang="en-US">
                <a:ea typeface="新細明體" charset="-120"/>
              </a:rPr>
              <a:pPr>
                <a:defRPr/>
              </a:pPr>
              <a:t>4</a:t>
            </a:fld>
            <a:endParaRPr lang="zh-TW" altLang="en-US">
              <a:ea typeface="新細明體" charset="-120"/>
            </a:endParaRPr>
          </a:p>
        </p:txBody>
      </p:sp>
      <p:grpSp>
        <p:nvGrpSpPr>
          <p:cNvPr id="5123" name="群組 7"/>
          <p:cNvGrpSpPr>
            <a:grpSpLocks/>
          </p:cNvGrpSpPr>
          <p:nvPr/>
        </p:nvGrpSpPr>
        <p:grpSpPr bwMode="auto">
          <a:xfrm>
            <a:off x="2266950" y="200025"/>
            <a:ext cx="6424613" cy="1219200"/>
            <a:chOff x="2699792" y="176425"/>
            <a:chExt cx="6424292" cy="1218738"/>
          </a:xfrm>
        </p:grpSpPr>
        <p:pic>
          <p:nvPicPr>
            <p:cNvPr id="5125" name="圖片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658" y="176425"/>
              <a:ext cx="6363426" cy="121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標題 11"/>
            <p:cNvSpPr txBox="1">
              <a:spLocks/>
            </p:cNvSpPr>
            <p:nvPr/>
          </p:nvSpPr>
          <p:spPr bwMode="auto">
            <a:xfrm>
              <a:off x="2699792" y="452545"/>
              <a:ext cx="3384381" cy="71410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6000" dirty="0">
                  <a:latin typeface="文鼎中特廣告體" pitchFamily="34" charset="-120"/>
                  <a:ea typeface="文鼎中特廣告體" pitchFamily="34" charset="-120"/>
                </a:rPr>
                <a:t>申請資格</a:t>
              </a:r>
            </a:p>
          </p:txBody>
        </p:sp>
      </p:grpSp>
      <p:sp>
        <p:nvSpPr>
          <p:cNvPr id="5124" name="矩形 2"/>
          <p:cNvSpPr>
            <a:spLocks noChangeArrowheads="1"/>
          </p:cNvSpPr>
          <p:nvPr/>
        </p:nvSpPr>
        <p:spPr bwMode="auto">
          <a:xfrm>
            <a:off x="671513" y="1489075"/>
            <a:ext cx="80454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一、七年級：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度國民小學應屆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畢業生。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二、八年級：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度國民中學七年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級學生。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三、九年級：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度國民中學八年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級學生。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唯現就讀本市國中藝術才能音樂班學生不得申請。且所有考生不得跨、降年級報考。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四、非設籍本市學生經錄取後，需將戶籍遷至本市始能就讀。</a:t>
            </a:r>
          </a:p>
        </p:txBody>
      </p:sp>
    </p:spTree>
    <p:extLst>
      <p:ext uri="{BB962C8B-B14F-4D97-AF65-F5344CB8AC3E}">
        <p14:creationId xmlns:p14="http://schemas.microsoft.com/office/powerpoint/2010/main" val="1055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733234"/>
              </p:ext>
            </p:extLst>
          </p:nvPr>
        </p:nvGraphicFramePr>
        <p:xfrm>
          <a:off x="323528" y="1340769"/>
          <a:ext cx="8568951" cy="5328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4416"/>
                <a:gridCol w="1952183"/>
                <a:gridCol w="3242352"/>
              </a:tblGrid>
              <a:tr h="249254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招</a:t>
                      </a:r>
                      <a:r>
                        <a:rPr lang="en-US" sz="1200" kern="100" dirty="0">
                          <a:effectLst/>
                        </a:rPr>
                        <a:t>    </a:t>
                      </a:r>
                      <a:r>
                        <a:rPr lang="zh-TW" sz="1200" kern="100" dirty="0">
                          <a:effectLst/>
                        </a:rPr>
                        <a:t>生</a:t>
                      </a:r>
                      <a:r>
                        <a:rPr lang="en-US" sz="1200" kern="100" dirty="0">
                          <a:effectLst/>
                        </a:rPr>
                        <a:t>    </a:t>
                      </a:r>
                      <a:r>
                        <a:rPr lang="zh-TW" sz="1200" kern="0" dirty="0">
                          <a:effectLst/>
                        </a:rPr>
                        <a:t>學</a:t>
                      </a:r>
                      <a:r>
                        <a:rPr lang="en-US" sz="1200" kern="0" dirty="0">
                          <a:effectLst/>
                        </a:rPr>
                        <a:t>    </a:t>
                      </a:r>
                      <a:r>
                        <a:rPr lang="zh-TW" sz="1200" kern="0" dirty="0">
                          <a:effectLst/>
                        </a:rPr>
                        <a:t>校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31750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招</a:t>
                      </a:r>
                      <a:r>
                        <a:rPr lang="en-US" sz="1200" kern="0" dirty="0">
                          <a:effectLst/>
                        </a:rPr>
                        <a:t>   </a:t>
                      </a:r>
                      <a:r>
                        <a:rPr lang="zh-TW" sz="1200" kern="0" dirty="0">
                          <a:effectLst/>
                        </a:rPr>
                        <a:t>生</a:t>
                      </a:r>
                      <a:r>
                        <a:rPr lang="en-US" sz="1200" kern="0" dirty="0">
                          <a:effectLst/>
                        </a:rPr>
                        <a:t>   </a:t>
                      </a:r>
                      <a:r>
                        <a:rPr lang="zh-TW" sz="1200" kern="0" dirty="0">
                          <a:effectLst/>
                        </a:rPr>
                        <a:t>名</a:t>
                      </a:r>
                      <a:r>
                        <a:rPr lang="en-US" sz="1200" kern="0" dirty="0">
                          <a:effectLst/>
                        </a:rPr>
                        <a:t>   </a:t>
                      </a:r>
                      <a:r>
                        <a:rPr lang="zh-TW" sz="1200" kern="0" dirty="0">
                          <a:effectLst/>
                        </a:rPr>
                        <a:t>額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31750"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備註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2785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桃園市立大園國民中學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en-US" sz="1600" b="1" u="sng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http://w9.dyjh.tyc.edu.tw/www/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七年級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30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八年級 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九年級 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5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以國樂、直笛、聲樂錄取者，入學後主修或副修需輔導轉修或加修西洋樂器。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517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桃園市立中興國民中學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en-US" sz="1600" b="1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/>
                        </a:rPr>
                        <a:t>http://www.chjhs.tyc.edu.tw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七年級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30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八年級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1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9896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桃園市立大成國民中學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en-US" sz="1600" b="1" u="sng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/>
                        </a:rPr>
                        <a:t>http://www.tcjhs.tyc.edu.tw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七年級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30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八年級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4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九年級 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5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52878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桃園市立平鎮國民中學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en-US" sz="1600" b="1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http://163.30.122.141/homepjjh/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七年級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30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八年級  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九年級  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52878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桃園市立新明國民中學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en-US" sz="1600" b="1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http://www.hmjh.tyc.edu.tw/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七年級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30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八年級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3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九年級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2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以直笛、聲樂錄取者，入學後主修或副修需輔導轉修或加修西洋樂器。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2382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桃園市立內壢國民中學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en-US" sz="1600" b="1" u="sng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http://xoops.nljh.tyc.edu.tw/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七年級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30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八年級</a:t>
                      </a:r>
                      <a:r>
                        <a:rPr lang="en-US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7 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錄取內壢國中藝才班者，入學後須以管擊類樂器為主修，鋼琴為副修。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62944" y="188640"/>
            <a:ext cx="8285520" cy="834074"/>
          </a:xfrm>
          <a:prstGeom prst="rect">
            <a:avLst/>
          </a:prstGeom>
          <a:solidFill>
            <a:srgbClr val="8E365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招生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學校及名額</a:t>
            </a:r>
            <a:endParaRPr lang="zh-TW" alt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57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8" descr="C:\Users\Steven\Downloads\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 b="5576"/>
          <a:stretch/>
        </p:blipFill>
        <p:spPr bwMode="auto">
          <a:xfrm>
            <a:off x="179512" y="1257259"/>
            <a:ext cx="8496944" cy="54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F3F2A6C-45D6-40F8-86C7-FF8AD5C82EA4}" type="slidenum">
              <a:rPr lang="zh-TW" altLang="en-US">
                <a:ea typeface="新細明體" charset="-120"/>
              </a:rPr>
              <a:pPr>
                <a:defRPr/>
              </a:pPr>
              <a:t>6</a:t>
            </a:fld>
            <a:endParaRPr lang="zh-TW" altLang="en-US">
              <a:ea typeface="新細明體" charset="-120"/>
            </a:endParaRPr>
          </a:p>
        </p:txBody>
      </p:sp>
      <p:cxnSp>
        <p:nvCxnSpPr>
          <p:cNvPr id="5" name="直線單箭頭接點 4"/>
          <p:cNvCxnSpPr/>
          <p:nvPr/>
        </p:nvCxnSpPr>
        <p:spPr bwMode="auto">
          <a:xfrm>
            <a:off x="4175967" y="2924944"/>
            <a:ext cx="864096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48" name="文字方塊 3"/>
          <p:cNvSpPr txBox="1">
            <a:spLocks noChangeArrowheads="1"/>
          </p:cNvSpPr>
          <p:nvPr/>
        </p:nvSpPr>
        <p:spPr bwMode="auto">
          <a:xfrm>
            <a:off x="3730107" y="2996952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未通過書面審查</a:t>
            </a:r>
          </a:p>
        </p:txBody>
      </p:sp>
      <p:grpSp>
        <p:nvGrpSpPr>
          <p:cNvPr id="6149" name="群組 7"/>
          <p:cNvGrpSpPr>
            <a:grpSpLocks/>
          </p:cNvGrpSpPr>
          <p:nvPr/>
        </p:nvGrpSpPr>
        <p:grpSpPr bwMode="auto">
          <a:xfrm>
            <a:off x="899336" y="72597"/>
            <a:ext cx="7982629" cy="1219200"/>
            <a:chOff x="2077966" y="176425"/>
            <a:chExt cx="7046118" cy="1218738"/>
          </a:xfrm>
        </p:grpSpPr>
        <p:pic>
          <p:nvPicPr>
            <p:cNvPr id="6153" name="圖片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658" y="176425"/>
              <a:ext cx="6363426" cy="121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標題 11"/>
            <p:cNvSpPr txBox="1">
              <a:spLocks/>
            </p:cNvSpPr>
            <p:nvPr/>
          </p:nvSpPr>
          <p:spPr bwMode="auto">
            <a:xfrm>
              <a:off x="2077966" y="220443"/>
              <a:ext cx="3384381" cy="71410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6000" dirty="0">
                  <a:latin typeface="文鼎中特廣告體" pitchFamily="34" charset="-120"/>
                  <a:ea typeface="文鼎中特廣告體" pitchFamily="34" charset="-120"/>
                </a:rPr>
                <a:t>鑑定方式</a:t>
              </a:r>
            </a:p>
          </p:txBody>
        </p:sp>
      </p:grpSp>
      <p:sp>
        <p:nvSpPr>
          <p:cNvPr id="6150" name="矩形 1"/>
          <p:cNvSpPr>
            <a:spLocks noChangeArrowheads="1"/>
          </p:cNvSpPr>
          <p:nvPr/>
        </p:nvSpPr>
        <p:spPr bwMode="auto">
          <a:xfrm>
            <a:off x="683568" y="787242"/>
            <a:ext cx="2397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</a:rPr>
              <a:t>一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</a:rPr>
              <a:t>) 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</a:rPr>
              <a:t>管道一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</a:rPr>
              <a:t>術科測驗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</a:rPr>
              <a:t>)</a:t>
            </a:r>
            <a:endParaRPr lang="zh-TW" altLang="en-US" sz="18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151" name="矩形 3"/>
          <p:cNvSpPr>
            <a:spLocks noChangeArrowheads="1"/>
          </p:cNvSpPr>
          <p:nvPr/>
        </p:nvSpPr>
        <p:spPr bwMode="auto">
          <a:xfrm>
            <a:off x="3100739" y="787242"/>
            <a:ext cx="239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</a:rPr>
              <a:t>二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</a:rPr>
              <a:t>) 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</a:rPr>
              <a:t>管道二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</a:rPr>
              <a:t>書面審查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</a:rPr>
              <a:t>)</a:t>
            </a:r>
            <a:endParaRPr lang="zh-TW" altLang="en-US" sz="1800" b="1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01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D1671-F3A4-43C3-84BA-B51F4E99728F}" type="slidenum">
              <a:rPr lang="zh-TW" altLang="en-US">
                <a:ea typeface="新細明體" charset="-120"/>
              </a:rPr>
              <a:pPr>
                <a:defRPr/>
              </a:pPr>
              <a:t>7</a:t>
            </a:fld>
            <a:endParaRPr lang="zh-TW" altLang="en-US">
              <a:ea typeface="新細明體" charset="-120"/>
            </a:endParaRPr>
          </a:p>
        </p:txBody>
      </p:sp>
      <p:grpSp>
        <p:nvGrpSpPr>
          <p:cNvPr id="10243" name="群組 13"/>
          <p:cNvGrpSpPr>
            <a:grpSpLocks/>
          </p:cNvGrpSpPr>
          <p:nvPr/>
        </p:nvGrpSpPr>
        <p:grpSpPr bwMode="auto">
          <a:xfrm>
            <a:off x="49866" y="200025"/>
            <a:ext cx="9001126" cy="1140744"/>
            <a:chOff x="1095033" y="176425"/>
            <a:chExt cx="8240848" cy="1218738"/>
          </a:xfrm>
        </p:grpSpPr>
        <p:pic>
          <p:nvPicPr>
            <p:cNvPr id="10249" name="圖片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658" y="176425"/>
              <a:ext cx="6363426" cy="121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標題 11"/>
            <p:cNvSpPr txBox="1">
              <a:spLocks/>
            </p:cNvSpPr>
            <p:nvPr/>
          </p:nvSpPr>
          <p:spPr bwMode="auto">
            <a:xfrm>
              <a:off x="1095033" y="176425"/>
              <a:ext cx="8240848" cy="71410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6000" dirty="0">
                  <a:latin typeface="文鼎中特廣告體" pitchFamily="34" charset="-120"/>
                  <a:ea typeface="文鼎中特廣告體" pitchFamily="34" charset="-120"/>
                </a:rPr>
                <a:t>鑑定方式及</a:t>
              </a:r>
              <a:r>
                <a:rPr kumimoji="0" lang="zh-TW" altLang="en-US" sz="6000" dirty="0" smtClean="0">
                  <a:latin typeface="文鼎中特廣告體" pitchFamily="34" charset="-120"/>
                  <a:ea typeface="文鼎中特廣告體" pitchFamily="34" charset="-120"/>
                </a:rPr>
                <a:t>流程</a:t>
              </a:r>
              <a:r>
                <a:rPr kumimoji="0" lang="en-US" altLang="zh-TW" sz="6000" dirty="0" smtClean="0">
                  <a:latin typeface="文鼎中特廣告體" pitchFamily="34" charset="-120"/>
                  <a:ea typeface="文鼎中特廣告體" pitchFamily="34" charset="-120"/>
                </a:rPr>
                <a:t>(</a:t>
              </a:r>
              <a:r>
                <a:rPr kumimoji="0" lang="zh-TW" altLang="en-US" sz="6000" dirty="0">
                  <a:latin typeface="文鼎中特廣告體" pitchFamily="34" charset="-120"/>
                  <a:ea typeface="文鼎中特廣告體" pitchFamily="34" charset="-120"/>
                </a:rPr>
                <a:t>鑑定說明</a:t>
              </a:r>
              <a:r>
                <a:rPr kumimoji="0" lang="en-US" altLang="zh-TW" sz="6000" dirty="0">
                  <a:latin typeface="文鼎中特廣告體" pitchFamily="34" charset="-120"/>
                  <a:ea typeface="文鼎中特廣告體" pitchFamily="34" charset="-120"/>
                </a:rPr>
                <a:t>)</a:t>
              </a:r>
              <a:endParaRPr kumimoji="0" lang="zh-TW" altLang="en-US" sz="6000" dirty="0">
                <a:latin typeface="文鼎中特廣告體" pitchFamily="34" charset="-120"/>
                <a:ea typeface="文鼎中特廣告體" pitchFamily="34" charset="-120"/>
              </a:endParaRPr>
            </a:p>
          </p:txBody>
        </p:sp>
      </p:grpSp>
      <p:cxnSp>
        <p:nvCxnSpPr>
          <p:cNvPr id="4" name="直線接點 3"/>
          <p:cNvCxnSpPr/>
          <p:nvPr/>
        </p:nvCxnSpPr>
        <p:spPr>
          <a:xfrm>
            <a:off x="2124075" y="3284538"/>
            <a:ext cx="10080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124075" y="4006850"/>
            <a:ext cx="32210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32138" y="4508500"/>
            <a:ext cx="7921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230563" y="5229225"/>
            <a:ext cx="22780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745605" y="1340769"/>
            <a:ext cx="7449590" cy="5256584"/>
            <a:chOff x="745605" y="1340769"/>
            <a:chExt cx="7449590" cy="525658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05" y="1340769"/>
              <a:ext cx="7449590" cy="5256584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  <p:cxnSp>
          <p:nvCxnSpPr>
            <p:cNvPr id="12" name="直線接點 11"/>
            <p:cNvCxnSpPr/>
            <p:nvPr/>
          </p:nvCxnSpPr>
          <p:spPr>
            <a:xfrm>
              <a:off x="1961084" y="3281590"/>
              <a:ext cx="100806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1772443" y="3969061"/>
              <a:ext cx="387967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2915904" y="4653136"/>
              <a:ext cx="100806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3059832" y="5301208"/>
              <a:ext cx="190785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3152685" y="5661248"/>
              <a:ext cx="263543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5940152" y="6237312"/>
              <a:ext cx="100806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3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3096344" cy="3672408"/>
          </a:xfrm>
        </p:spPr>
        <p:txBody>
          <a:bodyPr>
            <a:noAutofit/>
          </a:bodyPr>
          <a:lstStyle/>
          <a:p>
            <a:pPr marL="0" indent="0" eaLnBrk="0"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報名日期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日止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>
              <a:buFont typeface="Wingdings" panose="05000000000000000000" pitchFamily="2" charset="2"/>
              <a:buChar char="l"/>
            </a:pPr>
            <a:r>
              <a:rPr lang="zh-TW" altLang="zh-TW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8:00</a:t>
            </a:r>
            <a:r>
              <a:rPr lang="zh-TW" altLang="zh-TW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16:00</a:t>
            </a:r>
            <a:r>
              <a:rPr lang="zh-TW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，逾期不予受理</a:t>
            </a:r>
            <a:r>
              <a:rPr lang="zh-TW" altLang="zh-TW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endParaRPr lang="zh-TW" altLang="zh-TW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64314" y="188641"/>
            <a:ext cx="8424936" cy="9409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報名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程序及注意事項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169404562"/>
              </p:ext>
            </p:extLst>
          </p:nvPr>
        </p:nvGraphicFramePr>
        <p:xfrm>
          <a:off x="3419872" y="1735382"/>
          <a:ext cx="5472608" cy="5005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3702184" y="1131594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/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程序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一律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</a:t>
            </a:r>
            <a:r>
              <a:rPr lang="zh-TW" altLang="zh-TW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現場</a:t>
            </a:r>
            <a:r>
              <a:rPr lang="zh-TW" altLang="zh-TW" sz="32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94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User\Downloads\0001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7"/>
          <a:stretch/>
        </p:blipFill>
        <p:spPr bwMode="auto">
          <a:xfrm>
            <a:off x="1619672" y="-250993"/>
            <a:ext cx="5724128" cy="70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136815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51969" y="6093296"/>
            <a:ext cx="6240511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solidFill>
                  <a:srgbClr val="FF0000"/>
                </a:solidFill>
              </a:rPr>
              <a:t>1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輔導室            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2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總務處          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教務處     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318802" y="6230579"/>
            <a:ext cx="576064" cy="288032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6498946" y="6238963"/>
            <a:ext cx="576064" cy="288032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1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1613</Words>
  <Application>Microsoft Office PowerPoint</Application>
  <PresentationFormat>如螢幕大小 (4:3)</PresentationFormat>
  <Paragraphs>266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桃園市108學年度國民中學藝才音樂班 鑑定招生重要日程表(1/2)</vt:lpstr>
      <vt:lpstr>桃園市108學年度國民中學藝才音樂班 鑑定招生重要日程表(2/2)</vt:lpstr>
      <vt:lpstr>（1）單科成績以滿分100分計算，      五科成績依上述成績計算比率合計100分。  （2）主修、副修各評審原始成績滿分為100 分，將各評      審原始評分成績經轉換為標準化分數（70+10Z）後      平均，再乘以分別所佔之百分比即為主修、副修成績。  （3）術科測驗成績總分相同時，依主修、副修、聽寫、樂      理、視唱之分數為排序。  （4）未達鑑定標準，得不足額錄取。 </vt:lpstr>
      <vt:lpstr>PowerPoint 簡報</vt:lpstr>
      <vt:lpstr> 聽寫 範例 </vt:lpstr>
      <vt:lpstr>     </vt:lpstr>
      <vt:lpstr>  音樂常識 範例 </vt:lpstr>
      <vt:lpstr> 音樂常識 範例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Steven</dc:creator>
  <cp:lastModifiedBy>John</cp:lastModifiedBy>
  <cp:revision>42</cp:revision>
  <dcterms:created xsi:type="dcterms:W3CDTF">2019-02-24T12:45:52Z</dcterms:created>
  <dcterms:modified xsi:type="dcterms:W3CDTF">2019-02-27T06:03:05Z</dcterms:modified>
</cp:coreProperties>
</file>